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5" r:id="rId4"/>
    <p:sldId id="269" r:id="rId5"/>
    <p:sldId id="270" r:id="rId6"/>
    <p:sldId id="271" r:id="rId7"/>
    <p:sldId id="273" r:id="rId8"/>
    <p:sldId id="274" r:id="rId9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3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6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1893" y="-74218"/>
            <a:ext cx="17048480" cy="90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98550" y="3541521"/>
            <a:ext cx="16700500" cy="456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.testcenter.kz/" TargetMode="External"/><Relationship Id="rId2" Type="http://schemas.openxmlformats.org/officeDocument/2006/relationships/hyperlink" Target="https://certificate.testcenter.k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17" Type="http://schemas.openxmlformats.org/officeDocument/2006/relationships/image" Target="../media/image30.png"/><Relationship Id="rId2" Type="http://schemas.openxmlformats.org/officeDocument/2006/relationships/image" Target="../media/image15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kaz/docs/V240003484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17706" y="9476638"/>
            <a:ext cx="137922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10" dirty="0">
                <a:latin typeface="Palatino Linotype"/>
                <a:cs typeface="Palatino Linotype"/>
              </a:rPr>
              <a:t>Астана</a:t>
            </a:r>
            <a:endParaRPr sz="3000">
              <a:latin typeface="Palatino Linotype"/>
              <a:cs typeface="Palatino Linotype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963665" y="4059554"/>
            <a:ext cx="10907395" cy="2088514"/>
            <a:chOff x="5963665" y="4059554"/>
            <a:chExt cx="10907395" cy="208851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63665" y="4059554"/>
              <a:ext cx="10907267" cy="109029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85379" y="5432297"/>
              <a:ext cx="5708903" cy="71475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282802" y="5464682"/>
              <a:ext cx="2060447" cy="68287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8288000" cy="7955280"/>
            </a:xfrm>
            <a:custGeom>
              <a:avLst/>
              <a:gdLst/>
              <a:ahLst/>
              <a:cxnLst/>
              <a:rect l="l" t="t" r="r" b="b"/>
              <a:pathLst>
                <a:path w="18288000" h="7955280">
                  <a:moveTo>
                    <a:pt x="0" y="7955280"/>
                  </a:moveTo>
                  <a:lnTo>
                    <a:pt x="18288000" y="7955280"/>
                  </a:lnTo>
                  <a:lnTo>
                    <a:pt x="18288000" y="0"/>
                  </a:lnTo>
                  <a:lnTo>
                    <a:pt x="0" y="0"/>
                  </a:lnTo>
                  <a:lnTo>
                    <a:pt x="0" y="795528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9144" y="7955279"/>
              <a:ext cx="18279110" cy="2331720"/>
            </a:xfrm>
            <a:custGeom>
              <a:avLst/>
              <a:gdLst/>
              <a:ahLst/>
              <a:cxnLst/>
              <a:rect l="l" t="t" r="r" b="b"/>
              <a:pathLst>
                <a:path w="18279110" h="2331720">
                  <a:moveTo>
                    <a:pt x="18278856" y="0"/>
                  </a:moveTo>
                  <a:lnTo>
                    <a:pt x="0" y="0"/>
                  </a:lnTo>
                  <a:lnTo>
                    <a:pt x="0" y="2331720"/>
                  </a:lnTo>
                  <a:lnTo>
                    <a:pt x="18278856" y="2331720"/>
                  </a:lnTo>
                  <a:lnTo>
                    <a:pt x="18278856" y="0"/>
                  </a:lnTo>
                  <a:close/>
                </a:path>
              </a:pathLst>
            </a:custGeom>
            <a:solidFill>
              <a:srgbClr val="548E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6969" y="8251011"/>
            <a:ext cx="7496175" cy="17348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1" spc="-10" dirty="0">
                <a:latin typeface="Times New Roman"/>
                <a:cs typeface="Times New Roman"/>
              </a:rPr>
              <a:t>Ескерту</a:t>
            </a:r>
            <a:r>
              <a:rPr sz="2800" spc="-1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ҰБТ</a:t>
            </a:r>
            <a:r>
              <a:rPr sz="28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мерзімдері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бойынша</a:t>
            </a:r>
            <a:r>
              <a:rPr sz="28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нормативтік-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құқықтық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актілерге</a:t>
            </a:r>
            <a:r>
              <a:rPr sz="28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өзгерістер</a:t>
            </a:r>
            <a:r>
              <a:rPr sz="28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мен</a:t>
            </a:r>
            <a:r>
              <a:rPr sz="28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толықтырулар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енгізілуі</a:t>
            </a:r>
            <a:r>
              <a:rPr sz="2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мүмкін!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28600" y="1563624"/>
            <a:ext cx="17678400" cy="5715000"/>
            <a:chOff x="228600" y="1563624"/>
            <a:chExt cx="17678400" cy="571500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2225040"/>
              <a:ext cx="7123176" cy="355091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620000" y="1563624"/>
              <a:ext cx="10287000" cy="5715000"/>
            </a:xfrm>
            <a:custGeom>
              <a:avLst/>
              <a:gdLst/>
              <a:ahLst/>
              <a:cxnLst/>
              <a:rect l="l" t="t" r="r" b="b"/>
              <a:pathLst>
                <a:path w="10287000" h="5715000">
                  <a:moveTo>
                    <a:pt x="9913239" y="0"/>
                  </a:moveTo>
                  <a:lnTo>
                    <a:pt x="373760" y="0"/>
                  </a:lnTo>
                  <a:lnTo>
                    <a:pt x="333110" y="3012"/>
                  </a:lnTo>
                  <a:lnTo>
                    <a:pt x="293709" y="11838"/>
                  </a:lnTo>
                  <a:lnTo>
                    <a:pt x="255788" y="26163"/>
                  </a:lnTo>
                  <a:lnTo>
                    <a:pt x="219577" y="45669"/>
                  </a:lnTo>
                  <a:lnTo>
                    <a:pt x="185307" y="70042"/>
                  </a:lnTo>
                  <a:lnTo>
                    <a:pt x="153207" y="98966"/>
                  </a:lnTo>
                  <a:lnTo>
                    <a:pt x="123509" y="132124"/>
                  </a:lnTo>
                  <a:lnTo>
                    <a:pt x="96442" y="169202"/>
                  </a:lnTo>
                  <a:lnTo>
                    <a:pt x="72237" y="209882"/>
                  </a:lnTo>
                  <a:lnTo>
                    <a:pt x="51124" y="253849"/>
                  </a:lnTo>
                  <a:lnTo>
                    <a:pt x="33333" y="300787"/>
                  </a:lnTo>
                  <a:lnTo>
                    <a:pt x="19095" y="350381"/>
                  </a:lnTo>
                  <a:lnTo>
                    <a:pt x="8640" y="402315"/>
                  </a:lnTo>
                  <a:lnTo>
                    <a:pt x="2198" y="456272"/>
                  </a:lnTo>
                  <a:lnTo>
                    <a:pt x="0" y="511936"/>
                  </a:lnTo>
                  <a:lnTo>
                    <a:pt x="0" y="5203063"/>
                  </a:lnTo>
                  <a:lnTo>
                    <a:pt x="2198" y="5258727"/>
                  </a:lnTo>
                  <a:lnTo>
                    <a:pt x="8640" y="5312684"/>
                  </a:lnTo>
                  <a:lnTo>
                    <a:pt x="19095" y="5364618"/>
                  </a:lnTo>
                  <a:lnTo>
                    <a:pt x="33333" y="5414212"/>
                  </a:lnTo>
                  <a:lnTo>
                    <a:pt x="51124" y="5461150"/>
                  </a:lnTo>
                  <a:lnTo>
                    <a:pt x="72237" y="5505117"/>
                  </a:lnTo>
                  <a:lnTo>
                    <a:pt x="96442" y="5545797"/>
                  </a:lnTo>
                  <a:lnTo>
                    <a:pt x="123509" y="5582875"/>
                  </a:lnTo>
                  <a:lnTo>
                    <a:pt x="153207" y="5616033"/>
                  </a:lnTo>
                  <a:lnTo>
                    <a:pt x="185307" y="5644957"/>
                  </a:lnTo>
                  <a:lnTo>
                    <a:pt x="219577" y="5669330"/>
                  </a:lnTo>
                  <a:lnTo>
                    <a:pt x="255788" y="5688836"/>
                  </a:lnTo>
                  <a:lnTo>
                    <a:pt x="293709" y="5703161"/>
                  </a:lnTo>
                  <a:lnTo>
                    <a:pt x="333110" y="5711987"/>
                  </a:lnTo>
                  <a:lnTo>
                    <a:pt x="373760" y="5715000"/>
                  </a:lnTo>
                  <a:lnTo>
                    <a:pt x="9913239" y="5715000"/>
                  </a:lnTo>
                  <a:lnTo>
                    <a:pt x="9953889" y="5711987"/>
                  </a:lnTo>
                  <a:lnTo>
                    <a:pt x="9993290" y="5703161"/>
                  </a:lnTo>
                  <a:lnTo>
                    <a:pt x="10031211" y="5688836"/>
                  </a:lnTo>
                  <a:lnTo>
                    <a:pt x="10067422" y="5669330"/>
                  </a:lnTo>
                  <a:lnTo>
                    <a:pt x="10101692" y="5644957"/>
                  </a:lnTo>
                  <a:lnTo>
                    <a:pt x="10133792" y="5616033"/>
                  </a:lnTo>
                  <a:lnTo>
                    <a:pt x="10163490" y="5582875"/>
                  </a:lnTo>
                  <a:lnTo>
                    <a:pt x="10190557" y="5545797"/>
                  </a:lnTo>
                  <a:lnTo>
                    <a:pt x="10214762" y="5505117"/>
                  </a:lnTo>
                  <a:lnTo>
                    <a:pt x="10235875" y="5461150"/>
                  </a:lnTo>
                  <a:lnTo>
                    <a:pt x="10253666" y="5414212"/>
                  </a:lnTo>
                  <a:lnTo>
                    <a:pt x="10267904" y="5364618"/>
                  </a:lnTo>
                  <a:lnTo>
                    <a:pt x="10278359" y="5312684"/>
                  </a:lnTo>
                  <a:lnTo>
                    <a:pt x="10284801" y="5258727"/>
                  </a:lnTo>
                  <a:lnTo>
                    <a:pt x="10287000" y="5203063"/>
                  </a:lnTo>
                  <a:lnTo>
                    <a:pt x="10287000" y="511936"/>
                  </a:lnTo>
                  <a:lnTo>
                    <a:pt x="10284801" y="456272"/>
                  </a:lnTo>
                  <a:lnTo>
                    <a:pt x="10278359" y="402315"/>
                  </a:lnTo>
                  <a:lnTo>
                    <a:pt x="10267904" y="350381"/>
                  </a:lnTo>
                  <a:lnTo>
                    <a:pt x="10253666" y="300787"/>
                  </a:lnTo>
                  <a:lnTo>
                    <a:pt x="10235875" y="253849"/>
                  </a:lnTo>
                  <a:lnTo>
                    <a:pt x="10214762" y="209882"/>
                  </a:lnTo>
                  <a:lnTo>
                    <a:pt x="10190557" y="169202"/>
                  </a:lnTo>
                  <a:lnTo>
                    <a:pt x="10163490" y="132124"/>
                  </a:lnTo>
                  <a:lnTo>
                    <a:pt x="10133792" y="98966"/>
                  </a:lnTo>
                  <a:lnTo>
                    <a:pt x="10101692" y="70042"/>
                  </a:lnTo>
                  <a:lnTo>
                    <a:pt x="10067422" y="45669"/>
                  </a:lnTo>
                  <a:lnTo>
                    <a:pt x="10031211" y="26163"/>
                  </a:lnTo>
                  <a:lnTo>
                    <a:pt x="9993290" y="11838"/>
                  </a:lnTo>
                  <a:lnTo>
                    <a:pt x="9953889" y="3012"/>
                  </a:lnTo>
                  <a:lnTo>
                    <a:pt x="9913239" y="0"/>
                  </a:lnTo>
                  <a:close/>
                </a:path>
              </a:pathLst>
            </a:custGeom>
            <a:solidFill>
              <a:srgbClr val="E0EB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613650" y="1555750"/>
          <a:ext cx="10210165" cy="57124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5595"/>
                <a:gridCol w="4814570"/>
              </a:tblGrid>
              <a:tr h="1423670">
                <a:tc>
                  <a:txBody>
                    <a:bodyPr/>
                    <a:lstStyle/>
                    <a:p>
                      <a:pPr marL="504190">
                        <a:lnSpc>
                          <a:spcPct val="100000"/>
                        </a:lnSpc>
                        <a:spcBef>
                          <a:spcPts val="3035"/>
                        </a:spcBef>
                        <a:tabLst>
                          <a:tab pos="2930525" algn="l"/>
                        </a:tabLst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Өтініш</a:t>
                      </a:r>
                      <a:r>
                        <a:rPr sz="32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беру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мерзімдері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5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035"/>
                        </a:spcBef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Тестілеу</a:t>
                      </a:r>
                      <a:r>
                        <a:rPr sz="3200" b="1" spc="-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мерзімдері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5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1332865">
                <a:tc>
                  <a:txBody>
                    <a:bodyPr/>
                    <a:lstStyle/>
                    <a:p>
                      <a:pPr marL="513080">
                        <a:lnSpc>
                          <a:spcPct val="100000"/>
                        </a:lnSpc>
                        <a:spcBef>
                          <a:spcPts val="307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2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желтоқсан</a:t>
                      </a:r>
                      <a:r>
                        <a:rPr sz="28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аралығы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90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669414" marR="701040" indent="-866140">
                        <a:lnSpc>
                          <a:spcPct val="74400"/>
                        </a:lnSpc>
                        <a:spcBef>
                          <a:spcPts val="26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қаңтар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- 10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ақпан аралығы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0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81153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3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25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ақпан</a:t>
                      </a:r>
                      <a:r>
                        <a:rPr sz="2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аралығы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485140" algn="r">
                        <a:lnSpc>
                          <a:spcPct val="100000"/>
                        </a:lnSpc>
                        <a:spcBef>
                          <a:spcPts val="1030"/>
                        </a:spcBef>
                        <a:tabLst>
                          <a:tab pos="356235" algn="l"/>
                        </a:tabLst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	-</a:t>
                      </a:r>
                      <a:r>
                        <a:rPr sz="28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31</a:t>
                      </a:r>
                      <a:r>
                        <a:rPr sz="28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наурыз</a:t>
                      </a:r>
                      <a:r>
                        <a:rPr sz="28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аралығы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1332865">
                <a:tc>
                  <a:txBody>
                    <a:bodyPr/>
                    <a:lstStyle/>
                    <a:p>
                      <a:pPr marL="269240">
                        <a:lnSpc>
                          <a:spcPct val="100000"/>
                        </a:lnSpc>
                        <a:spcBef>
                          <a:spcPts val="3085"/>
                        </a:spcBef>
                        <a:tabLst>
                          <a:tab pos="802640" algn="l"/>
                          <a:tab pos="3649345" algn="l"/>
                        </a:tabLst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28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	сәуір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 мамыр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аралығы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91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L="1669414" marR="766445" indent="-890269">
                        <a:lnSpc>
                          <a:spcPct val="74300"/>
                        </a:lnSpc>
                        <a:spcBef>
                          <a:spcPts val="2695"/>
                        </a:spcBef>
                        <a:tabLst>
                          <a:tab pos="1312545" algn="l"/>
                          <a:tab pos="2629535" algn="l"/>
                        </a:tabLst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мамыр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	-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шілде аралығы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422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  <a:tr h="811530">
                <a:tc>
                  <a:txBody>
                    <a:bodyPr/>
                    <a:lstStyle/>
                    <a:p>
                      <a:pPr marL="92075"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30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шілде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аралығы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  <a:tc>
                  <a:txBody>
                    <a:bodyPr/>
                    <a:lstStyle/>
                    <a:p>
                      <a:pPr marR="465455" algn="r">
                        <a:lnSpc>
                          <a:spcPct val="100000"/>
                        </a:lnSpc>
                        <a:spcBef>
                          <a:spcPts val="1035"/>
                        </a:spcBef>
                        <a:tabLst>
                          <a:tab pos="532765" algn="l"/>
                        </a:tabLst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	-</a:t>
                      </a: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тамыз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аралығы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4F4F4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8157209" y="8176386"/>
            <a:ext cx="959802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buSzPct val="96428"/>
              <a:buFont typeface="Wingdings"/>
              <a:buChar char=""/>
              <a:tabLst>
                <a:tab pos="298450" algn="l"/>
              </a:tabLst>
            </a:pP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Тестілеу</a:t>
            </a:r>
            <a:r>
              <a:rPr sz="2800" spc="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5" dirty="0">
                <a:solidFill>
                  <a:srgbClr val="FFFFFF"/>
                </a:solidFill>
                <a:latin typeface="Times New Roman"/>
                <a:cs typeface="Times New Roman"/>
              </a:rPr>
              <a:t>құны</a:t>
            </a:r>
            <a:r>
              <a:rPr sz="2800" spc="2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28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28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640</a:t>
            </a:r>
            <a:r>
              <a:rPr sz="2800" spc="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теңге</a:t>
            </a:r>
            <a:endParaRPr sz="2800">
              <a:latin typeface="Times New Roman"/>
              <a:cs typeface="Times New Roman"/>
            </a:endParaRPr>
          </a:p>
          <a:p>
            <a:pPr marL="298450" indent="-285750">
              <a:lnSpc>
                <a:spcPct val="100000"/>
              </a:lnSpc>
              <a:buSzPct val="96428"/>
              <a:buFont typeface="Wingdings"/>
              <a:buChar char=""/>
              <a:tabLst>
                <a:tab pos="298450" algn="l"/>
                <a:tab pos="2195195" algn="l"/>
                <a:tab pos="3582035" algn="l"/>
                <a:tab pos="5020945" algn="l"/>
                <a:tab pos="7350125" algn="l"/>
                <a:tab pos="8340725" algn="l"/>
                <a:tab pos="9194165" algn="l"/>
              </a:tabLst>
            </a:pPr>
            <a:r>
              <a:rPr sz="2800" i="1" spc="100" dirty="0">
                <a:solidFill>
                  <a:srgbClr val="FFFFFF"/>
                </a:solidFill>
                <a:latin typeface="Times New Roman"/>
                <a:cs typeface="Times New Roman"/>
              </a:rPr>
              <a:t>Ағымдағы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75" dirty="0">
                <a:solidFill>
                  <a:srgbClr val="FFFFFF"/>
                </a:solidFill>
                <a:latin typeface="Times New Roman"/>
                <a:cs typeface="Times New Roman"/>
              </a:rPr>
              <a:t>жылғы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85" dirty="0">
                <a:solidFill>
                  <a:srgbClr val="FFFFFF"/>
                </a:solidFill>
                <a:latin typeface="Times New Roman"/>
                <a:cs typeface="Times New Roman"/>
              </a:rPr>
              <a:t>мектеп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100" dirty="0">
                <a:solidFill>
                  <a:srgbClr val="FFFFFF"/>
                </a:solidFill>
                <a:latin typeface="Times New Roman"/>
                <a:cs typeface="Times New Roman"/>
              </a:rPr>
              <a:t>бітірушілері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75" dirty="0">
                <a:solidFill>
                  <a:srgbClr val="FFFFFF"/>
                </a:solidFill>
                <a:latin typeface="Times New Roman"/>
                <a:cs typeface="Times New Roman"/>
              </a:rPr>
              <a:t>үшін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45" dirty="0">
                <a:solidFill>
                  <a:srgbClr val="FFFFFF"/>
                </a:solidFill>
                <a:latin typeface="Times New Roman"/>
                <a:cs typeface="Times New Roman"/>
              </a:rPr>
              <a:t>ҰБТ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105" dirty="0">
                <a:solidFill>
                  <a:srgbClr val="FFFFFF"/>
                </a:solidFill>
                <a:latin typeface="Times New Roman"/>
                <a:cs typeface="Times New Roman"/>
              </a:rPr>
              <a:t>16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43721" y="9029496"/>
            <a:ext cx="929322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560830" algn="l"/>
                <a:tab pos="2106930" algn="l"/>
                <a:tab pos="2716530" algn="l"/>
                <a:tab pos="4076065" algn="l"/>
                <a:tab pos="6499860" algn="l"/>
                <a:tab pos="7243445" algn="l"/>
              </a:tabLst>
            </a:pPr>
            <a:r>
              <a:rPr sz="2800" i="1" spc="90" dirty="0">
                <a:solidFill>
                  <a:srgbClr val="FFFFFF"/>
                </a:solidFill>
                <a:latin typeface="Times New Roman"/>
                <a:cs typeface="Times New Roman"/>
              </a:rPr>
              <a:t>мамыр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-50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-50" dirty="0">
                <a:solidFill>
                  <a:srgbClr val="FFFFFF"/>
                </a:solidFill>
                <a:latin typeface="Times New Roman"/>
                <a:cs typeface="Times New Roman"/>
              </a:rPr>
              <a:t>5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95" dirty="0">
                <a:solidFill>
                  <a:srgbClr val="FFFFFF"/>
                </a:solidFill>
                <a:latin typeface="Times New Roman"/>
                <a:cs typeface="Times New Roman"/>
              </a:rPr>
              <a:t>шілде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100" dirty="0">
                <a:solidFill>
                  <a:srgbClr val="FFFFFF"/>
                </a:solidFill>
                <a:latin typeface="Times New Roman"/>
                <a:cs typeface="Times New Roman"/>
              </a:rPr>
              <a:t>аралығында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30" dirty="0">
                <a:solidFill>
                  <a:srgbClr val="FFFFFF"/>
                </a:solidFill>
                <a:latin typeface="Times New Roman"/>
                <a:cs typeface="Times New Roman"/>
              </a:rPr>
              <a:t>(2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i="1" spc="95" dirty="0">
                <a:solidFill>
                  <a:srgbClr val="FFFFFF"/>
                </a:solidFill>
                <a:latin typeface="Times New Roman"/>
                <a:cs typeface="Times New Roman"/>
              </a:rPr>
              <a:t>мүмкіндікті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43721" y="9456826"/>
            <a:ext cx="513588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i="1" spc="114" dirty="0">
                <a:solidFill>
                  <a:srgbClr val="FFFFFF"/>
                </a:solidFill>
                <a:latin typeface="Times New Roman"/>
                <a:cs typeface="Times New Roman"/>
              </a:rPr>
              <a:t>есептегенде)</a:t>
            </a:r>
            <a:r>
              <a:rPr sz="2800" i="1" spc="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110" dirty="0">
                <a:solidFill>
                  <a:srgbClr val="FFFFFF"/>
                </a:solidFill>
                <a:latin typeface="Times New Roman"/>
                <a:cs typeface="Times New Roman"/>
              </a:rPr>
              <a:t>тегін</a:t>
            </a:r>
            <a:r>
              <a:rPr sz="2800" i="1" spc="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110" dirty="0">
                <a:solidFill>
                  <a:srgbClr val="FFFFFF"/>
                </a:solidFill>
                <a:latin typeface="Times New Roman"/>
                <a:cs typeface="Times New Roman"/>
              </a:rPr>
              <a:t>өткізіледі.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0"/>
            <a:ext cx="18267045" cy="774700"/>
          </a:xfrm>
          <a:custGeom>
            <a:avLst/>
            <a:gdLst/>
            <a:ahLst/>
            <a:cxnLst/>
            <a:rect l="l" t="t" r="r" b="b"/>
            <a:pathLst>
              <a:path w="18267045" h="774700">
                <a:moveTo>
                  <a:pt x="0" y="774191"/>
                </a:moveTo>
                <a:lnTo>
                  <a:pt x="18266664" y="774192"/>
                </a:lnTo>
                <a:lnTo>
                  <a:pt x="18266664" y="0"/>
                </a:lnTo>
                <a:lnTo>
                  <a:pt x="0" y="0"/>
                </a:lnTo>
                <a:lnTo>
                  <a:pt x="0" y="774191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3240" rIns="0" bIns="0" rtlCol="0">
            <a:spAutoFit/>
          </a:bodyPr>
          <a:lstStyle/>
          <a:p>
            <a:pPr marL="6944995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ҰБТ</a:t>
            </a:r>
            <a:r>
              <a:rPr sz="3600" spc="-10" dirty="0"/>
              <a:t> МЕРЗІМІ</a:t>
            </a:r>
            <a:endParaRPr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56005"/>
            <a:chOff x="0" y="0"/>
            <a:chExt cx="18288000" cy="1056005"/>
          </a:xfrm>
        </p:grpSpPr>
        <p:sp>
          <p:nvSpPr>
            <p:cNvPr id="3" name="object 3"/>
            <p:cNvSpPr/>
            <p:nvPr/>
          </p:nvSpPr>
          <p:spPr>
            <a:xfrm>
              <a:off x="0" y="6095"/>
              <a:ext cx="18288000" cy="948055"/>
            </a:xfrm>
            <a:custGeom>
              <a:avLst/>
              <a:gdLst/>
              <a:ahLst/>
              <a:cxnLst/>
              <a:rect l="l" t="t" r="r" b="b"/>
              <a:pathLst>
                <a:path w="18288000" h="948055">
                  <a:moveTo>
                    <a:pt x="18288000" y="0"/>
                  </a:moveTo>
                  <a:lnTo>
                    <a:pt x="0" y="0"/>
                  </a:lnTo>
                  <a:lnTo>
                    <a:pt x="0" y="947927"/>
                  </a:lnTo>
                  <a:lnTo>
                    <a:pt x="18288000" y="947927"/>
                  </a:lnTo>
                  <a:lnTo>
                    <a:pt x="18288000" y="0"/>
                  </a:lnTo>
                  <a:close/>
                </a:path>
              </a:pathLst>
            </a:custGeom>
            <a:solidFill>
              <a:srgbClr val="6F9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78752" y="0"/>
              <a:ext cx="1946021" cy="105600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97952" y="0"/>
              <a:ext cx="3643629" cy="105600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946" rIns="0" bIns="0" rtlCol="0">
            <a:spAutoFit/>
          </a:bodyPr>
          <a:lstStyle/>
          <a:p>
            <a:pPr marL="6522084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Times New Roman"/>
                <a:cs typeface="Times New Roman"/>
              </a:rPr>
              <a:t>ҰБТ</a:t>
            </a:r>
            <a:r>
              <a:rPr sz="4200" spc="-85" dirty="0">
                <a:latin typeface="Times New Roman"/>
                <a:cs typeface="Times New Roman"/>
              </a:rPr>
              <a:t> </a:t>
            </a:r>
            <a:r>
              <a:rPr sz="4200" spc="-55" dirty="0">
                <a:latin typeface="Times New Roman"/>
                <a:cs typeface="Times New Roman"/>
              </a:rPr>
              <a:t>ФОРМАТЫ</a:t>
            </a:r>
            <a:endParaRPr sz="42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694176" y="4178617"/>
            <a:ext cx="10875010" cy="591820"/>
            <a:chOff x="3694176" y="4178617"/>
            <a:chExt cx="10875010" cy="591820"/>
          </a:xfrm>
        </p:grpSpPr>
        <p:sp>
          <p:nvSpPr>
            <p:cNvPr id="8" name="object 8"/>
            <p:cNvSpPr/>
            <p:nvPr/>
          </p:nvSpPr>
          <p:spPr>
            <a:xfrm>
              <a:off x="3732276" y="4439411"/>
              <a:ext cx="10798810" cy="6350"/>
            </a:xfrm>
            <a:custGeom>
              <a:avLst/>
              <a:gdLst/>
              <a:ahLst/>
              <a:cxnLst/>
              <a:rect l="l" t="t" r="r" b="b"/>
              <a:pathLst>
                <a:path w="10798810" h="6350">
                  <a:moveTo>
                    <a:pt x="0" y="0"/>
                  </a:moveTo>
                  <a:lnTo>
                    <a:pt x="10798302" y="6096"/>
                  </a:lnTo>
                </a:path>
              </a:pathLst>
            </a:custGeom>
            <a:ln w="76200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811011" y="4201667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79">
                  <a:moveTo>
                    <a:pt x="281939" y="0"/>
                  </a:moveTo>
                  <a:lnTo>
                    <a:pt x="236210" y="3690"/>
                  </a:lnTo>
                  <a:lnTo>
                    <a:pt x="192828" y="14374"/>
                  </a:lnTo>
                  <a:lnTo>
                    <a:pt x="152376" y="31471"/>
                  </a:lnTo>
                  <a:lnTo>
                    <a:pt x="115433" y="54400"/>
                  </a:lnTo>
                  <a:lnTo>
                    <a:pt x="82581" y="82581"/>
                  </a:lnTo>
                  <a:lnTo>
                    <a:pt x="54400" y="115433"/>
                  </a:lnTo>
                  <a:lnTo>
                    <a:pt x="31471" y="152376"/>
                  </a:lnTo>
                  <a:lnTo>
                    <a:pt x="14374" y="192828"/>
                  </a:lnTo>
                  <a:lnTo>
                    <a:pt x="3690" y="236210"/>
                  </a:lnTo>
                  <a:lnTo>
                    <a:pt x="0" y="281940"/>
                  </a:lnTo>
                  <a:lnTo>
                    <a:pt x="3690" y="327669"/>
                  </a:lnTo>
                  <a:lnTo>
                    <a:pt x="14374" y="371051"/>
                  </a:lnTo>
                  <a:lnTo>
                    <a:pt x="31471" y="411503"/>
                  </a:lnTo>
                  <a:lnTo>
                    <a:pt x="54400" y="448446"/>
                  </a:lnTo>
                  <a:lnTo>
                    <a:pt x="82581" y="481298"/>
                  </a:lnTo>
                  <a:lnTo>
                    <a:pt x="115433" y="509479"/>
                  </a:lnTo>
                  <a:lnTo>
                    <a:pt x="152376" y="532408"/>
                  </a:lnTo>
                  <a:lnTo>
                    <a:pt x="192828" y="549505"/>
                  </a:lnTo>
                  <a:lnTo>
                    <a:pt x="236210" y="560189"/>
                  </a:lnTo>
                  <a:lnTo>
                    <a:pt x="281939" y="563880"/>
                  </a:lnTo>
                  <a:lnTo>
                    <a:pt x="327669" y="560189"/>
                  </a:lnTo>
                  <a:lnTo>
                    <a:pt x="371051" y="549505"/>
                  </a:lnTo>
                  <a:lnTo>
                    <a:pt x="411503" y="532408"/>
                  </a:lnTo>
                  <a:lnTo>
                    <a:pt x="448446" y="509479"/>
                  </a:lnTo>
                  <a:lnTo>
                    <a:pt x="481298" y="481298"/>
                  </a:lnTo>
                  <a:lnTo>
                    <a:pt x="509479" y="448446"/>
                  </a:lnTo>
                  <a:lnTo>
                    <a:pt x="532408" y="411503"/>
                  </a:lnTo>
                  <a:lnTo>
                    <a:pt x="549505" y="371051"/>
                  </a:lnTo>
                  <a:lnTo>
                    <a:pt x="560189" y="327669"/>
                  </a:lnTo>
                  <a:lnTo>
                    <a:pt x="563879" y="281940"/>
                  </a:lnTo>
                  <a:lnTo>
                    <a:pt x="560189" y="236210"/>
                  </a:lnTo>
                  <a:lnTo>
                    <a:pt x="549505" y="192828"/>
                  </a:lnTo>
                  <a:lnTo>
                    <a:pt x="532408" y="152376"/>
                  </a:lnTo>
                  <a:lnTo>
                    <a:pt x="509479" y="115433"/>
                  </a:lnTo>
                  <a:lnTo>
                    <a:pt x="481298" y="82581"/>
                  </a:lnTo>
                  <a:lnTo>
                    <a:pt x="448446" y="54400"/>
                  </a:lnTo>
                  <a:lnTo>
                    <a:pt x="411503" y="31471"/>
                  </a:lnTo>
                  <a:lnTo>
                    <a:pt x="371051" y="14374"/>
                  </a:lnTo>
                  <a:lnTo>
                    <a:pt x="327669" y="3690"/>
                  </a:lnTo>
                  <a:lnTo>
                    <a:pt x="281939" y="0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11011" y="4201667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79">
                  <a:moveTo>
                    <a:pt x="0" y="281940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39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79" y="281940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39" y="563880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40"/>
                  </a:lnTo>
                  <a:close/>
                </a:path>
              </a:pathLst>
            </a:custGeom>
            <a:ln w="9144">
              <a:solidFill>
                <a:srgbClr val="92C4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580876" y="4183379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79">
                  <a:moveTo>
                    <a:pt x="281940" y="0"/>
                  </a:moveTo>
                  <a:lnTo>
                    <a:pt x="236210" y="3690"/>
                  </a:lnTo>
                  <a:lnTo>
                    <a:pt x="192828" y="14374"/>
                  </a:lnTo>
                  <a:lnTo>
                    <a:pt x="152376" y="31471"/>
                  </a:lnTo>
                  <a:lnTo>
                    <a:pt x="115433" y="54400"/>
                  </a:lnTo>
                  <a:lnTo>
                    <a:pt x="82581" y="82581"/>
                  </a:lnTo>
                  <a:lnTo>
                    <a:pt x="54400" y="115433"/>
                  </a:lnTo>
                  <a:lnTo>
                    <a:pt x="31471" y="152376"/>
                  </a:lnTo>
                  <a:lnTo>
                    <a:pt x="14374" y="192828"/>
                  </a:lnTo>
                  <a:lnTo>
                    <a:pt x="3690" y="236210"/>
                  </a:lnTo>
                  <a:lnTo>
                    <a:pt x="0" y="281940"/>
                  </a:lnTo>
                  <a:lnTo>
                    <a:pt x="3690" y="327669"/>
                  </a:lnTo>
                  <a:lnTo>
                    <a:pt x="14374" y="371051"/>
                  </a:lnTo>
                  <a:lnTo>
                    <a:pt x="31471" y="411503"/>
                  </a:lnTo>
                  <a:lnTo>
                    <a:pt x="54400" y="448446"/>
                  </a:lnTo>
                  <a:lnTo>
                    <a:pt x="82581" y="481298"/>
                  </a:lnTo>
                  <a:lnTo>
                    <a:pt x="115433" y="509479"/>
                  </a:lnTo>
                  <a:lnTo>
                    <a:pt x="152376" y="532408"/>
                  </a:lnTo>
                  <a:lnTo>
                    <a:pt x="192828" y="549505"/>
                  </a:lnTo>
                  <a:lnTo>
                    <a:pt x="236210" y="560189"/>
                  </a:lnTo>
                  <a:lnTo>
                    <a:pt x="281940" y="563880"/>
                  </a:lnTo>
                  <a:lnTo>
                    <a:pt x="327669" y="560189"/>
                  </a:lnTo>
                  <a:lnTo>
                    <a:pt x="371051" y="549505"/>
                  </a:lnTo>
                  <a:lnTo>
                    <a:pt x="411503" y="532408"/>
                  </a:lnTo>
                  <a:lnTo>
                    <a:pt x="448446" y="509479"/>
                  </a:lnTo>
                  <a:lnTo>
                    <a:pt x="481298" y="481298"/>
                  </a:lnTo>
                  <a:lnTo>
                    <a:pt x="509479" y="448446"/>
                  </a:lnTo>
                  <a:lnTo>
                    <a:pt x="532408" y="411503"/>
                  </a:lnTo>
                  <a:lnTo>
                    <a:pt x="549505" y="371051"/>
                  </a:lnTo>
                  <a:lnTo>
                    <a:pt x="560189" y="327669"/>
                  </a:lnTo>
                  <a:lnTo>
                    <a:pt x="563879" y="281940"/>
                  </a:lnTo>
                  <a:lnTo>
                    <a:pt x="560189" y="236210"/>
                  </a:lnTo>
                  <a:lnTo>
                    <a:pt x="549505" y="192828"/>
                  </a:lnTo>
                  <a:lnTo>
                    <a:pt x="532408" y="152376"/>
                  </a:lnTo>
                  <a:lnTo>
                    <a:pt x="509479" y="115433"/>
                  </a:lnTo>
                  <a:lnTo>
                    <a:pt x="481298" y="82581"/>
                  </a:lnTo>
                  <a:lnTo>
                    <a:pt x="448446" y="54400"/>
                  </a:lnTo>
                  <a:lnTo>
                    <a:pt x="411503" y="31471"/>
                  </a:lnTo>
                  <a:lnTo>
                    <a:pt x="371051" y="14374"/>
                  </a:lnTo>
                  <a:lnTo>
                    <a:pt x="327669" y="3690"/>
                  </a:lnTo>
                  <a:lnTo>
                    <a:pt x="281940" y="0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580876" y="4183379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79">
                  <a:moveTo>
                    <a:pt x="0" y="281940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40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79" y="281940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40" y="563880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40"/>
                  </a:lnTo>
                  <a:close/>
                </a:path>
              </a:pathLst>
            </a:custGeom>
            <a:ln w="9144">
              <a:solidFill>
                <a:srgbClr val="92C4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072253" y="3769817"/>
            <a:ext cx="20396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F5784"/>
                </a:solidFill>
                <a:latin typeface="Arial"/>
                <a:cs typeface="Arial"/>
              </a:rPr>
              <a:t>1-</a:t>
            </a: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таңдау</a:t>
            </a:r>
            <a:r>
              <a:rPr sz="2400" b="1" spc="-60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F5784"/>
                </a:solidFill>
                <a:latin typeface="Arial"/>
                <a:cs typeface="Arial"/>
              </a:rPr>
              <a:t>пәні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975218" y="2580389"/>
            <a:ext cx="1728470" cy="86741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100" b="1" dirty="0">
                <a:latin typeface="Arial"/>
                <a:cs typeface="Arial"/>
              </a:rPr>
              <a:t>10</a:t>
            </a:r>
            <a:r>
              <a:rPr sz="2100" b="1" spc="-10" dirty="0">
                <a:latin typeface="Arial"/>
                <a:cs typeface="Arial"/>
              </a:rPr>
              <a:t> тапсырма</a:t>
            </a:r>
            <a:endParaRPr sz="2100">
              <a:latin typeface="Arial"/>
              <a:cs typeface="Arial"/>
            </a:endParaRPr>
          </a:p>
          <a:p>
            <a:pPr marL="219075">
              <a:lnSpc>
                <a:spcPct val="100000"/>
              </a:lnSpc>
              <a:spcBef>
                <a:spcPts val="895"/>
              </a:spcBef>
            </a:pPr>
            <a:r>
              <a:rPr sz="1800" dirty="0">
                <a:latin typeface="Microsoft Sans Serif"/>
                <a:cs typeface="Microsoft Sans Serif"/>
              </a:rPr>
              <a:t>Шекті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балл:</a:t>
            </a:r>
            <a:r>
              <a:rPr sz="1800" spc="470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3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86226" y="2601643"/>
            <a:ext cx="1714500" cy="846455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65"/>
              </a:spcBef>
            </a:pPr>
            <a:r>
              <a:rPr sz="2100" b="1" dirty="0">
                <a:latin typeface="Arial"/>
                <a:cs typeface="Arial"/>
              </a:rPr>
              <a:t>20</a:t>
            </a:r>
            <a:r>
              <a:rPr sz="2100" b="1" spc="-10" dirty="0">
                <a:latin typeface="Arial"/>
                <a:cs typeface="Arial"/>
              </a:rPr>
              <a:t> тапсырма</a:t>
            </a:r>
            <a:endParaRPr sz="2100">
              <a:latin typeface="Arial"/>
              <a:cs typeface="Arial"/>
            </a:endParaRPr>
          </a:p>
          <a:p>
            <a:pPr marL="8890" algn="ctr">
              <a:lnSpc>
                <a:spcPct val="100000"/>
              </a:lnSpc>
              <a:spcBef>
                <a:spcPts val="815"/>
              </a:spcBef>
            </a:pPr>
            <a:r>
              <a:rPr sz="1800" dirty="0">
                <a:latin typeface="Microsoft Sans Serif"/>
                <a:cs typeface="Microsoft Sans Serif"/>
              </a:rPr>
              <a:t>Шекті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балл: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5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42382" y="5359400"/>
            <a:ext cx="14573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Microsoft Sans Serif"/>
                <a:cs typeface="Microsoft Sans Serif"/>
              </a:rPr>
              <a:t>Шекті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балл: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5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466578" y="4576173"/>
            <a:ext cx="2986405" cy="936625"/>
          </a:xfrm>
          <a:prstGeom prst="rect">
            <a:avLst/>
          </a:prstGeom>
        </p:spPr>
        <p:txBody>
          <a:bodyPr vert="horz" wrap="square" lIns="0" tIns="184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50"/>
              </a:spcBef>
            </a:pPr>
            <a:r>
              <a:rPr sz="2100" b="1" dirty="0">
                <a:latin typeface="Arial"/>
                <a:cs typeface="Arial"/>
              </a:rPr>
              <a:t>40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тапсырма</a:t>
            </a:r>
            <a:r>
              <a:rPr sz="2100" b="1" spc="-3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(50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10" dirty="0">
                <a:latin typeface="Arial"/>
                <a:cs typeface="Arial"/>
              </a:rPr>
              <a:t>балл)</a:t>
            </a:r>
            <a:endParaRPr sz="2100">
              <a:latin typeface="Arial"/>
              <a:cs typeface="Arial"/>
            </a:endParaRPr>
          </a:p>
          <a:p>
            <a:pPr marL="645160">
              <a:lnSpc>
                <a:spcPct val="100000"/>
              </a:lnSpc>
              <a:spcBef>
                <a:spcPts val="1140"/>
              </a:spcBef>
            </a:pPr>
            <a:r>
              <a:rPr sz="1800" dirty="0">
                <a:latin typeface="Microsoft Sans Serif"/>
                <a:cs typeface="Microsoft Sans Serif"/>
              </a:rPr>
              <a:t>Шекті</a:t>
            </a:r>
            <a:r>
              <a:rPr sz="1800" spc="-1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балл: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5</a:t>
            </a:r>
            <a:endParaRPr sz="1800">
              <a:latin typeface="Microsoft Sans Serif"/>
              <a:cs typeface="Microsoft Sans Serif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09016" y="4500371"/>
            <a:ext cx="15072360" cy="3889375"/>
            <a:chOff x="509016" y="4500371"/>
            <a:chExt cx="15072360" cy="3889375"/>
          </a:xfrm>
        </p:grpSpPr>
        <p:sp>
          <p:nvSpPr>
            <p:cNvPr id="19" name="object 19"/>
            <p:cNvSpPr/>
            <p:nvPr/>
          </p:nvSpPr>
          <p:spPr>
            <a:xfrm>
              <a:off x="8991599" y="4500371"/>
              <a:ext cx="82550" cy="1395095"/>
            </a:xfrm>
            <a:custGeom>
              <a:avLst/>
              <a:gdLst/>
              <a:ahLst/>
              <a:cxnLst/>
              <a:rect l="l" t="t" r="r" b="b"/>
              <a:pathLst>
                <a:path w="82550" h="1395095">
                  <a:moveTo>
                    <a:pt x="27431" y="1312417"/>
                  </a:moveTo>
                  <a:lnTo>
                    <a:pt x="0" y="1312417"/>
                  </a:lnTo>
                  <a:lnTo>
                    <a:pt x="41148" y="1394714"/>
                  </a:lnTo>
                  <a:lnTo>
                    <a:pt x="75438" y="1326133"/>
                  </a:lnTo>
                  <a:lnTo>
                    <a:pt x="27431" y="1326133"/>
                  </a:lnTo>
                  <a:lnTo>
                    <a:pt x="27431" y="1312417"/>
                  </a:lnTo>
                  <a:close/>
                </a:path>
                <a:path w="82550" h="1395095">
                  <a:moveTo>
                    <a:pt x="54864" y="0"/>
                  </a:moveTo>
                  <a:lnTo>
                    <a:pt x="27431" y="0"/>
                  </a:lnTo>
                  <a:lnTo>
                    <a:pt x="27431" y="1326133"/>
                  </a:lnTo>
                  <a:lnTo>
                    <a:pt x="54864" y="1326133"/>
                  </a:lnTo>
                  <a:lnTo>
                    <a:pt x="54864" y="0"/>
                  </a:lnTo>
                  <a:close/>
                </a:path>
                <a:path w="82550" h="1395095">
                  <a:moveTo>
                    <a:pt x="82296" y="1312417"/>
                  </a:moveTo>
                  <a:lnTo>
                    <a:pt x="54864" y="1312417"/>
                  </a:lnTo>
                  <a:lnTo>
                    <a:pt x="54864" y="1326133"/>
                  </a:lnTo>
                  <a:lnTo>
                    <a:pt x="75438" y="1326133"/>
                  </a:lnTo>
                  <a:lnTo>
                    <a:pt x="82296" y="131241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000755" y="5859779"/>
              <a:ext cx="12566650" cy="231140"/>
            </a:xfrm>
            <a:custGeom>
              <a:avLst/>
              <a:gdLst/>
              <a:ahLst/>
              <a:cxnLst/>
              <a:rect l="l" t="t" r="r" b="b"/>
              <a:pathLst>
                <a:path w="12566650" h="231139">
                  <a:moveTo>
                    <a:pt x="0" y="27432"/>
                  </a:moveTo>
                  <a:lnTo>
                    <a:pt x="12566269" y="27432"/>
                  </a:lnTo>
                </a:path>
                <a:path w="12566650" h="231139">
                  <a:moveTo>
                    <a:pt x="0" y="0"/>
                  </a:moveTo>
                  <a:lnTo>
                    <a:pt x="0" y="196977"/>
                  </a:lnTo>
                </a:path>
                <a:path w="12566650" h="231139">
                  <a:moveTo>
                    <a:pt x="4088384" y="15240"/>
                  </a:moveTo>
                  <a:lnTo>
                    <a:pt x="4084320" y="230632"/>
                  </a:lnTo>
                </a:path>
                <a:path w="12566650" h="231139">
                  <a:moveTo>
                    <a:pt x="8089392" y="15240"/>
                  </a:moveTo>
                  <a:lnTo>
                    <a:pt x="8089392" y="213487"/>
                  </a:lnTo>
                </a:path>
                <a:path w="12566650" h="231139">
                  <a:moveTo>
                    <a:pt x="12551664" y="15240"/>
                  </a:moveTo>
                  <a:lnTo>
                    <a:pt x="12551664" y="221869"/>
                  </a:lnTo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09016" y="5986271"/>
              <a:ext cx="4009390" cy="2403221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24840" y="6086855"/>
              <a:ext cx="3782695" cy="2207260"/>
            </a:xfrm>
            <a:custGeom>
              <a:avLst/>
              <a:gdLst/>
              <a:ahLst/>
              <a:cxnLst/>
              <a:rect l="l" t="t" r="r" b="b"/>
              <a:pathLst>
                <a:path w="3782695" h="2207259">
                  <a:moveTo>
                    <a:pt x="3525901" y="0"/>
                  </a:moveTo>
                  <a:lnTo>
                    <a:pt x="256641" y="0"/>
                  </a:lnTo>
                  <a:lnTo>
                    <a:pt x="210511" y="4135"/>
                  </a:lnTo>
                  <a:lnTo>
                    <a:pt x="167093" y="16060"/>
                  </a:lnTo>
                  <a:lnTo>
                    <a:pt x="127112" y="35047"/>
                  </a:lnTo>
                  <a:lnTo>
                    <a:pt x="91293" y="60371"/>
                  </a:lnTo>
                  <a:lnTo>
                    <a:pt x="60361" y="91308"/>
                  </a:lnTo>
                  <a:lnTo>
                    <a:pt x="35040" y="127131"/>
                  </a:lnTo>
                  <a:lnTo>
                    <a:pt x="16056" y="167116"/>
                  </a:lnTo>
                  <a:lnTo>
                    <a:pt x="4135" y="210536"/>
                  </a:lnTo>
                  <a:lnTo>
                    <a:pt x="0" y="256667"/>
                  </a:lnTo>
                  <a:lnTo>
                    <a:pt x="0" y="1950085"/>
                  </a:lnTo>
                  <a:lnTo>
                    <a:pt x="4135" y="1996215"/>
                  </a:lnTo>
                  <a:lnTo>
                    <a:pt x="16056" y="2039635"/>
                  </a:lnTo>
                  <a:lnTo>
                    <a:pt x="35040" y="2079620"/>
                  </a:lnTo>
                  <a:lnTo>
                    <a:pt x="60361" y="2115443"/>
                  </a:lnTo>
                  <a:lnTo>
                    <a:pt x="91293" y="2146380"/>
                  </a:lnTo>
                  <a:lnTo>
                    <a:pt x="127112" y="2171704"/>
                  </a:lnTo>
                  <a:lnTo>
                    <a:pt x="167093" y="2190691"/>
                  </a:lnTo>
                  <a:lnTo>
                    <a:pt x="210511" y="2202616"/>
                  </a:lnTo>
                  <a:lnTo>
                    <a:pt x="256641" y="2206752"/>
                  </a:lnTo>
                  <a:lnTo>
                    <a:pt x="3525901" y="2206752"/>
                  </a:lnTo>
                  <a:lnTo>
                    <a:pt x="3572031" y="2202616"/>
                  </a:lnTo>
                  <a:lnTo>
                    <a:pt x="3615451" y="2190691"/>
                  </a:lnTo>
                  <a:lnTo>
                    <a:pt x="3655436" y="2171704"/>
                  </a:lnTo>
                  <a:lnTo>
                    <a:pt x="3691259" y="2146380"/>
                  </a:lnTo>
                  <a:lnTo>
                    <a:pt x="3722196" y="2115443"/>
                  </a:lnTo>
                  <a:lnTo>
                    <a:pt x="3747520" y="2079620"/>
                  </a:lnTo>
                  <a:lnTo>
                    <a:pt x="3766507" y="2039635"/>
                  </a:lnTo>
                  <a:lnTo>
                    <a:pt x="3778432" y="1996215"/>
                  </a:lnTo>
                  <a:lnTo>
                    <a:pt x="3782568" y="1950085"/>
                  </a:lnTo>
                  <a:lnTo>
                    <a:pt x="3782568" y="256667"/>
                  </a:lnTo>
                  <a:lnTo>
                    <a:pt x="3778432" y="210536"/>
                  </a:lnTo>
                  <a:lnTo>
                    <a:pt x="3766507" y="167116"/>
                  </a:lnTo>
                  <a:lnTo>
                    <a:pt x="3747520" y="127131"/>
                  </a:lnTo>
                  <a:lnTo>
                    <a:pt x="3722196" y="91308"/>
                  </a:lnTo>
                  <a:lnTo>
                    <a:pt x="3691259" y="60371"/>
                  </a:lnTo>
                  <a:lnTo>
                    <a:pt x="3655436" y="35047"/>
                  </a:lnTo>
                  <a:lnTo>
                    <a:pt x="3615451" y="16060"/>
                  </a:lnTo>
                  <a:lnTo>
                    <a:pt x="3572031" y="4135"/>
                  </a:lnTo>
                  <a:lnTo>
                    <a:pt x="352590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4840" y="6086855"/>
              <a:ext cx="3782695" cy="2207260"/>
            </a:xfrm>
            <a:custGeom>
              <a:avLst/>
              <a:gdLst/>
              <a:ahLst/>
              <a:cxnLst/>
              <a:rect l="l" t="t" r="r" b="b"/>
              <a:pathLst>
                <a:path w="3782695" h="2207259">
                  <a:moveTo>
                    <a:pt x="0" y="256667"/>
                  </a:moveTo>
                  <a:lnTo>
                    <a:pt x="4135" y="210536"/>
                  </a:lnTo>
                  <a:lnTo>
                    <a:pt x="16056" y="167116"/>
                  </a:lnTo>
                  <a:lnTo>
                    <a:pt x="35040" y="127131"/>
                  </a:lnTo>
                  <a:lnTo>
                    <a:pt x="60361" y="91308"/>
                  </a:lnTo>
                  <a:lnTo>
                    <a:pt x="91293" y="60371"/>
                  </a:lnTo>
                  <a:lnTo>
                    <a:pt x="127112" y="35047"/>
                  </a:lnTo>
                  <a:lnTo>
                    <a:pt x="167093" y="16060"/>
                  </a:lnTo>
                  <a:lnTo>
                    <a:pt x="210511" y="4135"/>
                  </a:lnTo>
                  <a:lnTo>
                    <a:pt x="256641" y="0"/>
                  </a:lnTo>
                  <a:lnTo>
                    <a:pt x="3525901" y="0"/>
                  </a:lnTo>
                  <a:lnTo>
                    <a:pt x="3572031" y="4135"/>
                  </a:lnTo>
                  <a:lnTo>
                    <a:pt x="3615451" y="16060"/>
                  </a:lnTo>
                  <a:lnTo>
                    <a:pt x="3655436" y="35047"/>
                  </a:lnTo>
                  <a:lnTo>
                    <a:pt x="3691259" y="60371"/>
                  </a:lnTo>
                  <a:lnTo>
                    <a:pt x="3722196" y="91308"/>
                  </a:lnTo>
                  <a:lnTo>
                    <a:pt x="3747520" y="127131"/>
                  </a:lnTo>
                  <a:lnTo>
                    <a:pt x="3766507" y="167116"/>
                  </a:lnTo>
                  <a:lnTo>
                    <a:pt x="3778432" y="210536"/>
                  </a:lnTo>
                  <a:lnTo>
                    <a:pt x="3782568" y="256667"/>
                  </a:lnTo>
                  <a:lnTo>
                    <a:pt x="3782568" y="1950085"/>
                  </a:lnTo>
                  <a:lnTo>
                    <a:pt x="3778432" y="1996215"/>
                  </a:lnTo>
                  <a:lnTo>
                    <a:pt x="3766507" y="2039635"/>
                  </a:lnTo>
                  <a:lnTo>
                    <a:pt x="3747520" y="2079620"/>
                  </a:lnTo>
                  <a:lnTo>
                    <a:pt x="3722196" y="2115443"/>
                  </a:lnTo>
                  <a:lnTo>
                    <a:pt x="3691259" y="2146380"/>
                  </a:lnTo>
                  <a:lnTo>
                    <a:pt x="3655436" y="2171704"/>
                  </a:lnTo>
                  <a:lnTo>
                    <a:pt x="3615451" y="2190691"/>
                  </a:lnTo>
                  <a:lnTo>
                    <a:pt x="3572031" y="2202616"/>
                  </a:lnTo>
                  <a:lnTo>
                    <a:pt x="3525901" y="2206752"/>
                  </a:lnTo>
                  <a:lnTo>
                    <a:pt x="256641" y="2206752"/>
                  </a:lnTo>
                  <a:lnTo>
                    <a:pt x="210511" y="2202616"/>
                  </a:lnTo>
                  <a:lnTo>
                    <a:pt x="167093" y="2190691"/>
                  </a:lnTo>
                  <a:lnTo>
                    <a:pt x="127112" y="2171704"/>
                  </a:lnTo>
                  <a:lnTo>
                    <a:pt x="91293" y="2146380"/>
                  </a:lnTo>
                  <a:lnTo>
                    <a:pt x="60361" y="2115443"/>
                  </a:lnTo>
                  <a:lnTo>
                    <a:pt x="35040" y="2079620"/>
                  </a:lnTo>
                  <a:lnTo>
                    <a:pt x="16056" y="2039635"/>
                  </a:lnTo>
                  <a:lnTo>
                    <a:pt x="4135" y="1996215"/>
                  </a:lnTo>
                  <a:lnTo>
                    <a:pt x="0" y="1950085"/>
                  </a:lnTo>
                  <a:lnTo>
                    <a:pt x="0" y="256667"/>
                  </a:lnTo>
                  <a:close/>
                </a:path>
              </a:pathLst>
            </a:custGeom>
            <a:ln w="24384">
              <a:solidFill>
                <a:srgbClr val="0F578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1906523" y="2029967"/>
            <a:ext cx="15365730" cy="646430"/>
            <a:chOff x="1906523" y="2029967"/>
            <a:chExt cx="15365730" cy="646430"/>
          </a:xfrm>
        </p:grpSpPr>
        <p:sp>
          <p:nvSpPr>
            <p:cNvPr id="25" name="object 25"/>
            <p:cNvSpPr/>
            <p:nvPr/>
          </p:nvSpPr>
          <p:spPr>
            <a:xfrm>
              <a:off x="1906523" y="2388107"/>
              <a:ext cx="15365730" cy="0"/>
            </a:xfrm>
            <a:custGeom>
              <a:avLst/>
              <a:gdLst/>
              <a:ahLst/>
              <a:cxnLst/>
              <a:rect l="l" t="t" r="r" b="b"/>
              <a:pathLst>
                <a:path w="15365730">
                  <a:moveTo>
                    <a:pt x="0" y="0"/>
                  </a:moveTo>
                  <a:lnTo>
                    <a:pt x="15365222" y="0"/>
                  </a:lnTo>
                </a:path>
              </a:pathLst>
            </a:custGeom>
            <a:ln w="76200">
              <a:solidFill>
                <a:srgbClr val="FF99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558539" y="2049779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80">
                  <a:moveTo>
                    <a:pt x="281939" y="0"/>
                  </a:moveTo>
                  <a:lnTo>
                    <a:pt x="236210" y="3690"/>
                  </a:lnTo>
                  <a:lnTo>
                    <a:pt x="192828" y="14374"/>
                  </a:lnTo>
                  <a:lnTo>
                    <a:pt x="152376" y="31471"/>
                  </a:lnTo>
                  <a:lnTo>
                    <a:pt x="115433" y="54400"/>
                  </a:lnTo>
                  <a:lnTo>
                    <a:pt x="82581" y="82581"/>
                  </a:lnTo>
                  <a:lnTo>
                    <a:pt x="54400" y="115433"/>
                  </a:lnTo>
                  <a:lnTo>
                    <a:pt x="31471" y="152376"/>
                  </a:lnTo>
                  <a:lnTo>
                    <a:pt x="14374" y="192828"/>
                  </a:lnTo>
                  <a:lnTo>
                    <a:pt x="3690" y="236210"/>
                  </a:lnTo>
                  <a:lnTo>
                    <a:pt x="0" y="281940"/>
                  </a:lnTo>
                  <a:lnTo>
                    <a:pt x="3690" y="327669"/>
                  </a:lnTo>
                  <a:lnTo>
                    <a:pt x="14374" y="371051"/>
                  </a:lnTo>
                  <a:lnTo>
                    <a:pt x="31471" y="411503"/>
                  </a:lnTo>
                  <a:lnTo>
                    <a:pt x="54400" y="448446"/>
                  </a:lnTo>
                  <a:lnTo>
                    <a:pt x="82581" y="481298"/>
                  </a:lnTo>
                  <a:lnTo>
                    <a:pt x="115433" y="509479"/>
                  </a:lnTo>
                  <a:lnTo>
                    <a:pt x="152376" y="532408"/>
                  </a:lnTo>
                  <a:lnTo>
                    <a:pt x="192828" y="549505"/>
                  </a:lnTo>
                  <a:lnTo>
                    <a:pt x="236210" y="560189"/>
                  </a:lnTo>
                  <a:lnTo>
                    <a:pt x="281939" y="563879"/>
                  </a:lnTo>
                  <a:lnTo>
                    <a:pt x="327669" y="560189"/>
                  </a:lnTo>
                  <a:lnTo>
                    <a:pt x="371051" y="549505"/>
                  </a:lnTo>
                  <a:lnTo>
                    <a:pt x="411503" y="532408"/>
                  </a:lnTo>
                  <a:lnTo>
                    <a:pt x="448446" y="509479"/>
                  </a:lnTo>
                  <a:lnTo>
                    <a:pt x="481298" y="481298"/>
                  </a:lnTo>
                  <a:lnTo>
                    <a:pt x="509479" y="448446"/>
                  </a:lnTo>
                  <a:lnTo>
                    <a:pt x="532408" y="411503"/>
                  </a:lnTo>
                  <a:lnTo>
                    <a:pt x="549505" y="371051"/>
                  </a:lnTo>
                  <a:lnTo>
                    <a:pt x="560189" y="327669"/>
                  </a:lnTo>
                  <a:lnTo>
                    <a:pt x="563880" y="281940"/>
                  </a:lnTo>
                  <a:lnTo>
                    <a:pt x="560189" y="236210"/>
                  </a:lnTo>
                  <a:lnTo>
                    <a:pt x="549505" y="192828"/>
                  </a:lnTo>
                  <a:lnTo>
                    <a:pt x="532408" y="152376"/>
                  </a:lnTo>
                  <a:lnTo>
                    <a:pt x="509479" y="115433"/>
                  </a:lnTo>
                  <a:lnTo>
                    <a:pt x="481298" y="82581"/>
                  </a:lnTo>
                  <a:lnTo>
                    <a:pt x="448446" y="54400"/>
                  </a:lnTo>
                  <a:lnTo>
                    <a:pt x="411503" y="31471"/>
                  </a:lnTo>
                  <a:lnTo>
                    <a:pt x="371051" y="14374"/>
                  </a:lnTo>
                  <a:lnTo>
                    <a:pt x="327669" y="3690"/>
                  </a:lnTo>
                  <a:lnTo>
                    <a:pt x="281939" y="0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558539" y="2049779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80">
                  <a:moveTo>
                    <a:pt x="0" y="281940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39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80" y="281940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39" y="563879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40"/>
                  </a:lnTo>
                  <a:close/>
                </a:path>
              </a:pathLst>
            </a:custGeom>
            <a:ln w="9144">
              <a:solidFill>
                <a:srgbClr val="92C4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663940" y="2034539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80">
                  <a:moveTo>
                    <a:pt x="281939" y="0"/>
                  </a:moveTo>
                  <a:lnTo>
                    <a:pt x="236210" y="3690"/>
                  </a:lnTo>
                  <a:lnTo>
                    <a:pt x="192828" y="14374"/>
                  </a:lnTo>
                  <a:lnTo>
                    <a:pt x="152376" y="31471"/>
                  </a:lnTo>
                  <a:lnTo>
                    <a:pt x="115433" y="54400"/>
                  </a:lnTo>
                  <a:lnTo>
                    <a:pt x="82581" y="82581"/>
                  </a:lnTo>
                  <a:lnTo>
                    <a:pt x="54400" y="115433"/>
                  </a:lnTo>
                  <a:lnTo>
                    <a:pt x="31471" y="152376"/>
                  </a:lnTo>
                  <a:lnTo>
                    <a:pt x="14374" y="192828"/>
                  </a:lnTo>
                  <a:lnTo>
                    <a:pt x="3690" y="236210"/>
                  </a:lnTo>
                  <a:lnTo>
                    <a:pt x="0" y="281939"/>
                  </a:lnTo>
                  <a:lnTo>
                    <a:pt x="3690" y="327669"/>
                  </a:lnTo>
                  <a:lnTo>
                    <a:pt x="14374" y="371051"/>
                  </a:lnTo>
                  <a:lnTo>
                    <a:pt x="31471" y="411503"/>
                  </a:lnTo>
                  <a:lnTo>
                    <a:pt x="54400" y="448446"/>
                  </a:lnTo>
                  <a:lnTo>
                    <a:pt x="82581" y="481298"/>
                  </a:lnTo>
                  <a:lnTo>
                    <a:pt x="115433" y="509479"/>
                  </a:lnTo>
                  <a:lnTo>
                    <a:pt x="152376" y="532408"/>
                  </a:lnTo>
                  <a:lnTo>
                    <a:pt x="192828" y="549505"/>
                  </a:lnTo>
                  <a:lnTo>
                    <a:pt x="236210" y="560189"/>
                  </a:lnTo>
                  <a:lnTo>
                    <a:pt x="281939" y="563879"/>
                  </a:lnTo>
                  <a:lnTo>
                    <a:pt x="327669" y="560189"/>
                  </a:lnTo>
                  <a:lnTo>
                    <a:pt x="371051" y="549505"/>
                  </a:lnTo>
                  <a:lnTo>
                    <a:pt x="411503" y="532408"/>
                  </a:lnTo>
                  <a:lnTo>
                    <a:pt x="448446" y="509479"/>
                  </a:lnTo>
                  <a:lnTo>
                    <a:pt x="481298" y="481298"/>
                  </a:lnTo>
                  <a:lnTo>
                    <a:pt x="509479" y="448446"/>
                  </a:lnTo>
                  <a:lnTo>
                    <a:pt x="532408" y="411503"/>
                  </a:lnTo>
                  <a:lnTo>
                    <a:pt x="549505" y="371051"/>
                  </a:lnTo>
                  <a:lnTo>
                    <a:pt x="560189" y="327669"/>
                  </a:lnTo>
                  <a:lnTo>
                    <a:pt x="563879" y="281939"/>
                  </a:lnTo>
                  <a:lnTo>
                    <a:pt x="560189" y="236210"/>
                  </a:lnTo>
                  <a:lnTo>
                    <a:pt x="549505" y="192828"/>
                  </a:lnTo>
                  <a:lnTo>
                    <a:pt x="532408" y="152376"/>
                  </a:lnTo>
                  <a:lnTo>
                    <a:pt x="509479" y="115433"/>
                  </a:lnTo>
                  <a:lnTo>
                    <a:pt x="481298" y="82581"/>
                  </a:lnTo>
                  <a:lnTo>
                    <a:pt x="448446" y="54400"/>
                  </a:lnTo>
                  <a:lnTo>
                    <a:pt x="411503" y="31471"/>
                  </a:lnTo>
                  <a:lnTo>
                    <a:pt x="371051" y="14374"/>
                  </a:lnTo>
                  <a:lnTo>
                    <a:pt x="327669" y="3690"/>
                  </a:lnTo>
                  <a:lnTo>
                    <a:pt x="281939" y="0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663940" y="2034539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80">
                  <a:moveTo>
                    <a:pt x="0" y="281939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39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79" y="281939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39" y="563879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39"/>
                  </a:lnTo>
                  <a:close/>
                </a:path>
              </a:pathLst>
            </a:custGeom>
            <a:ln w="9144">
              <a:solidFill>
                <a:srgbClr val="92C4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3866876" y="2107691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80" h="563880">
                  <a:moveTo>
                    <a:pt x="281939" y="0"/>
                  </a:moveTo>
                  <a:lnTo>
                    <a:pt x="236210" y="3690"/>
                  </a:lnTo>
                  <a:lnTo>
                    <a:pt x="192828" y="14374"/>
                  </a:lnTo>
                  <a:lnTo>
                    <a:pt x="152376" y="31471"/>
                  </a:lnTo>
                  <a:lnTo>
                    <a:pt x="115433" y="54400"/>
                  </a:lnTo>
                  <a:lnTo>
                    <a:pt x="82581" y="82581"/>
                  </a:lnTo>
                  <a:lnTo>
                    <a:pt x="54400" y="115433"/>
                  </a:lnTo>
                  <a:lnTo>
                    <a:pt x="31471" y="152376"/>
                  </a:lnTo>
                  <a:lnTo>
                    <a:pt x="14374" y="192828"/>
                  </a:lnTo>
                  <a:lnTo>
                    <a:pt x="3690" y="236210"/>
                  </a:lnTo>
                  <a:lnTo>
                    <a:pt x="0" y="281939"/>
                  </a:lnTo>
                  <a:lnTo>
                    <a:pt x="3690" y="327669"/>
                  </a:lnTo>
                  <a:lnTo>
                    <a:pt x="14374" y="371051"/>
                  </a:lnTo>
                  <a:lnTo>
                    <a:pt x="31471" y="411503"/>
                  </a:lnTo>
                  <a:lnTo>
                    <a:pt x="54400" y="448446"/>
                  </a:lnTo>
                  <a:lnTo>
                    <a:pt x="82581" y="481298"/>
                  </a:lnTo>
                  <a:lnTo>
                    <a:pt x="115433" y="509479"/>
                  </a:lnTo>
                  <a:lnTo>
                    <a:pt x="152376" y="532408"/>
                  </a:lnTo>
                  <a:lnTo>
                    <a:pt x="192828" y="549505"/>
                  </a:lnTo>
                  <a:lnTo>
                    <a:pt x="236210" y="560189"/>
                  </a:lnTo>
                  <a:lnTo>
                    <a:pt x="281939" y="563879"/>
                  </a:lnTo>
                  <a:lnTo>
                    <a:pt x="327669" y="560189"/>
                  </a:lnTo>
                  <a:lnTo>
                    <a:pt x="371051" y="549505"/>
                  </a:lnTo>
                  <a:lnTo>
                    <a:pt x="411503" y="532408"/>
                  </a:lnTo>
                  <a:lnTo>
                    <a:pt x="448446" y="509479"/>
                  </a:lnTo>
                  <a:lnTo>
                    <a:pt x="481298" y="481298"/>
                  </a:lnTo>
                  <a:lnTo>
                    <a:pt x="509479" y="448446"/>
                  </a:lnTo>
                  <a:lnTo>
                    <a:pt x="532408" y="411503"/>
                  </a:lnTo>
                  <a:lnTo>
                    <a:pt x="549505" y="371051"/>
                  </a:lnTo>
                  <a:lnTo>
                    <a:pt x="560189" y="327669"/>
                  </a:lnTo>
                  <a:lnTo>
                    <a:pt x="563879" y="281939"/>
                  </a:lnTo>
                  <a:lnTo>
                    <a:pt x="560189" y="236210"/>
                  </a:lnTo>
                  <a:lnTo>
                    <a:pt x="549505" y="192828"/>
                  </a:lnTo>
                  <a:lnTo>
                    <a:pt x="532408" y="152376"/>
                  </a:lnTo>
                  <a:lnTo>
                    <a:pt x="509479" y="115433"/>
                  </a:lnTo>
                  <a:lnTo>
                    <a:pt x="481298" y="82581"/>
                  </a:lnTo>
                  <a:lnTo>
                    <a:pt x="448446" y="54400"/>
                  </a:lnTo>
                  <a:lnTo>
                    <a:pt x="411503" y="31471"/>
                  </a:lnTo>
                  <a:lnTo>
                    <a:pt x="371051" y="14374"/>
                  </a:lnTo>
                  <a:lnTo>
                    <a:pt x="327669" y="3690"/>
                  </a:lnTo>
                  <a:lnTo>
                    <a:pt x="281939" y="0"/>
                  </a:lnTo>
                  <a:close/>
                </a:path>
              </a:pathLst>
            </a:custGeom>
            <a:solidFill>
              <a:srgbClr val="6AA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3866876" y="2107691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80" h="563880">
                  <a:moveTo>
                    <a:pt x="0" y="281939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39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79" y="281939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39" y="563879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39"/>
                  </a:lnTo>
                  <a:close/>
                </a:path>
              </a:pathLst>
            </a:custGeom>
            <a:ln w="9144">
              <a:solidFill>
                <a:srgbClr val="92C4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0844530" y="3742385"/>
            <a:ext cx="20402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F5784"/>
                </a:solidFill>
                <a:latin typeface="Arial"/>
                <a:cs typeface="Arial"/>
              </a:rPr>
              <a:t>2-</a:t>
            </a: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таңдау</a:t>
            </a:r>
            <a:r>
              <a:rPr sz="2400" b="1" spc="-70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F5784"/>
                </a:solidFill>
                <a:latin typeface="Arial"/>
                <a:cs typeface="Arial"/>
              </a:rPr>
              <a:t>пәні</a:t>
            </a:r>
            <a:endParaRPr sz="2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14142" y="1220469"/>
            <a:ext cx="339915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0F5784"/>
                </a:solidFill>
                <a:latin typeface="Arial"/>
                <a:cs typeface="Arial"/>
              </a:rPr>
              <a:t>Қазақстан</a:t>
            </a:r>
            <a:r>
              <a:rPr sz="3000" b="1" spc="-114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0F5784"/>
                </a:solidFill>
                <a:latin typeface="Arial"/>
                <a:cs typeface="Arial"/>
              </a:rPr>
              <a:t>тарихы</a:t>
            </a:r>
            <a:endParaRPr sz="3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047980" y="1223898"/>
            <a:ext cx="34105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0F5784"/>
                </a:solidFill>
                <a:latin typeface="Arial"/>
                <a:cs typeface="Arial"/>
              </a:rPr>
              <a:t>Оқу</a:t>
            </a:r>
            <a:r>
              <a:rPr sz="3000" b="1" spc="-10" dirty="0">
                <a:solidFill>
                  <a:srgbClr val="0F5784"/>
                </a:solidFill>
                <a:latin typeface="Arial"/>
                <a:cs typeface="Arial"/>
              </a:rPr>
              <a:t> сауаттылығы</a:t>
            </a:r>
            <a:endParaRPr sz="3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758685" y="1223898"/>
            <a:ext cx="54184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solidFill>
                  <a:srgbClr val="0F5784"/>
                </a:solidFill>
                <a:latin typeface="Arial"/>
                <a:cs typeface="Arial"/>
              </a:rPr>
              <a:t>Математикалық</a:t>
            </a:r>
            <a:r>
              <a:rPr sz="3000" b="1" spc="-190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0F5784"/>
                </a:solidFill>
                <a:latin typeface="Arial"/>
                <a:cs typeface="Arial"/>
              </a:rPr>
              <a:t>сауаттылық</a:t>
            </a:r>
            <a:endParaRPr sz="3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698872" y="4725416"/>
            <a:ext cx="2986405" cy="3473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100" b="1" dirty="0">
                <a:latin typeface="Arial"/>
                <a:cs typeface="Arial"/>
              </a:rPr>
              <a:t>40</a:t>
            </a:r>
            <a:r>
              <a:rPr sz="2100" b="1" spc="-5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тапсырма</a:t>
            </a:r>
            <a:r>
              <a:rPr sz="2100" b="1" spc="-55" dirty="0">
                <a:latin typeface="Arial"/>
                <a:cs typeface="Arial"/>
              </a:rPr>
              <a:t> </a:t>
            </a:r>
            <a:r>
              <a:rPr sz="2100" b="1" dirty="0">
                <a:latin typeface="Arial"/>
                <a:cs typeface="Arial"/>
              </a:rPr>
              <a:t>(50</a:t>
            </a:r>
            <a:r>
              <a:rPr sz="2100" b="1" spc="-55" dirty="0">
                <a:latin typeface="Arial"/>
                <a:cs typeface="Arial"/>
              </a:rPr>
              <a:t> </a:t>
            </a:r>
            <a:r>
              <a:rPr sz="2100" b="1" spc="-20" dirty="0">
                <a:latin typeface="Arial"/>
                <a:cs typeface="Arial"/>
              </a:rPr>
              <a:t>балл)</a:t>
            </a:r>
            <a:endParaRPr sz="21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445489" y="2612576"/>
            <a:ext cx="1714500" cy="80835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100" b="1" dirty="0">
                <a:latin typeface="Arial"/>
                <a:cs typeface="Arial"/>
              </a:rPr>
              <a:t>10</a:t>
            </a:r>
            <a:r>
              <a:rPr sz="2100" b="1" spc="-10" dirty="0">
                <a:latin typeface="Arial"/>
                <a:cs typeface="Arial"/>
              </a:rPr>
              <a:t> тапсырма</a:t>
            </a:r>
            <a:endParaRPr sz="2100">
              <a:latin typeface="Arial"/>
              <a:cs typeface="Arial"/>
            </a:endParaRPr>
          </a:p>
          <a:p>
            <a:pPr marL="100965">
              <a:lnSpc>
                <a:spcPct val="100000"/>
              </a:lnSpc>
              <a:spcBef>
                <a:spcPts val="680"/>
              </a:spcBef>
            </a:pPr>
            <a:r>
              <a:rPr sz="1800" dirty="0">
                <a:latin typeface="Microsoft Sans Serif"/>
                <a:cs typeface="Microsoft Sans Serif"/>
              </a:rPr>
              <a:t>Шекті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балл:</a:t>
            </a:r>
            <a:r>
              <a:rPr sz="1800" spc="-20" dirty="0">
                <a:latin typeface="Microsoft Sans Serif"/>
                <a:cs typeface="Microsoft Sans Serif"/>
              </a:rPr>
              <a:t> </a:t>
            </a:r>
            <a:r>
              <a:rPr sz="1800" spc="-50" dirty="0">
                <a:latin typeface="Microsoft Sans Serif"/>
                <a:cs typeface="Microsoft Sans Serif"/>
              </a:rPr>
              <a:t>3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19657" y="6128765"/>
            <a:ext cx="297370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83970" marR="5080" indent="-1271905">
              <a:lnSpc>
                <a:spcPts val="2590"/>
              </a:lnSpc>
              <a:spcBef>
                <a:spcPts val="425"/>
              </a:spcBef>
            </a:pP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Бір</a:t>
            </a:r>
            <a:r>
              <a:rPr sz="2400" b="1" spc="-55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дұрыс</a:t>
            </a:r>
            <a:r>
              <a:rPr sz="2400" b="1" spc="-15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F5784"/>
                </a:solidFill>
                <a:latin typeface="Arial"/>
                <a:cs typeface="Arial"/>
              </a:rPr>
              <a:t>жауапты </a:t>
            </a:r>
            <a:r>
              <a:rPr sz="2400" b="1" spc="-25" dirty="0">
                <a:solidFill>
                  <a:srgbClr val="0F5784"/>
                </a:solidFill>
                <a:latin typeface="Arial"/>
                <a:cs typeface="Arial"/>
              </a:rPr>
              <a:t>ТС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4575047" y="6007608"/>
            <a:ext cx="4342130" cy="2381885"/>
            <a:chOff x="4575047" y="6007608"/>
            <a:chExt cx="4342130" cy="2381885"/>
          </a:xfrm>
        </p:grpSpPr>
        <p:pic>
          <p:nvPicPr>
            <p:cNvPr id="40" name="object 4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575047" y="6007608"/>
              <a:ext cx="4341622" cy="2381885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4696967" y="6108192"/>
              <a:ext cx="4102735" cy="2185670"/>
            </a:xfrm>
            <a:custGeom>
              <a:avLst/>
              <a:gdLst/>
              <a:ahLst/>
              <a:cxnLst/>
              <a:rect l="l" t="t" r="r" b="b"/>
              <a:pathLst>
                <a:path w="4102734" h="2185670">
                  <a:moveTo>
                    <a:pt x="3848481" y="0"/>
                  </a:moveTo>
                  <a:lnTo>
                    <a:pt x="254127" y="0"/>
                  </a:lnTo>
                  <a:lnTo>
                    <a:pt x="208451" y="4094"/>
                  </a:lnTo>
                  <a:lnTo>
                    <a:pt x="165460" y="15900"/>
                  </a:lnTo>
                  <a:lnTo>
                    <a:pt x="125871" y="34699"/>
                  </a:lnTo>
                  <a:lnTo>
                    <a:pt x="90402" y="59772"/>
                  </a:lnTo>
                  <a:lnTo>
                    <a:pt x="59772" y="90402"/>
                  </a:lnTo>
                  <a:lnTo>
                    <a:pt x="34699" y="125871"/>
                  </a:lnTo>
                  <a:lnTo>
                    <a:pt x="15900" y="165460"/>
                  </a:lnTo>
                  <a:lnTo>
                    <a:pt x="4094" y="208451"/>
                  </a:lnTo>
                  <a:lnTo>
                    <a:pt x="0" y="254127"/>
                  </a:lnTo>
                  <a:lnTo>
                    <a:pt x="0" y="1931289"/>
                  </a:lnTo>
                  <a:lnTo>
                    <a:pt x="4094" y="1976964"/>
                  </a:lnTo>
                  <a:lnTo>
                    <a:pt x="15900" y="2019955"/>
                  </a:lnTo>
                  <a:lnTo>
                    <a:pt x="34699" y="2059544"/>
                  </a:lnTo>
                  <a:lnTo>
                    <a:pt x="59772" y="2095013"/>
                  </a:lnTo>
                  <a:lnTo>
                    <a:pt x="90402" y="2125643"/>
                  </a:lnTo>
                  <a:lnTo>
                    <a:pt x="125871" y="2150716"/>
                  </a:lnTo>
                  <a:lnTo>
                    <a:pt x="165460" y="2169515"/>
                  </a:lnTo>
                  <a:lnTo>
                    <a:pt x="208451" y="2181321"/>
                  </a:lnTo>
                  <a:lnTo>
                    <a:pt x="254127" y="2185416"/>
                  </a:lnTo>
                  <a:lnTo>
                    <a:pt x="3848481" y="2185416"/>
                  </a:lnTo>
                  <a:lnTo>
                    <a:pt x="3894156" y="2181321"/>
                  </a:lnTo>
                  <a:lnTo>
                    <a:pt x="3937147" y="2169515"/>
                  </a:lnTo>
                  <a:lnTo>
                    <a:pt x="3976736" y="2150716"/>
                  </a:lnTo>
                  <a:lnTo>
                    <a:pt x="4012205" y="2125643"/>
                  </a:lnTo>
                  <a:lnTo>
                    <a:pt x="4042835" y="2095013"/>
                  </a:lnTo>
                  <a:lnTo>
                    <a:pt x="4067908" y="2059544"/>
                  </a:lnTo>
                  <a:lnTo>
                    <a:pt x="4086707" y="2019955"/>
                  </a:lnTo>
                  <a:lnTo>
                    <a:pt x="4098513" y="1976964"/>
                  </a:lnTo>
                  <a:lnTo>
                    <a:pt x="4102608" y="1931289"/>
                  </a:lnTo>
                  <a:lnTo>
                    <a:pt x="4102608" y="254127"/>
                  </a:lnTo>
                  <a:lnTo>
                    <a:pt x="4098513" y="208451"/>
                  </a:lnTo>
                  <a:lnTo>
                    <a:pt x="4086707" y="165460"/>
                  </a:lnTo>
                  <a:lnTo>
                    <a:pt x="4067908" y="125871"/>
                  </a:lnTo>
                  <a:lnTo>
                    <a:pt x="4042835" y="90402"/>
                  </a:lnTo>
                  <a:lnTo>
                    <a:pt x="4012205" y="59772"/>
                  </a:lnTo>
                  <a:lnTo>
                    <a:pt x="3976736" y="34699"/>
                  </a:lnTo>
                  <a:lnTo>
                    <a:pt x="3937147" y="15900"/>
                  </a:lnTo>
                  <a:lnTo>
                    <a:pt x="3894156" y="4094"/>
                  </a:lnTo>
                  <a:lnTo>
                    <a:pt x="38484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696967" y="6108192"/>
              <a:ext cx="4102735" cy="2185670"/>
            </a:xfrm>
            <a:custGeom>
              <a:avLst/>
              <a:gdLst/>
              <a:ahLst/>
              <a:cxnLst/>
              <a:rect l="l" t="t" r="r" b="b"/>
              <a:pathLst>
                <a:path w="4102734" h="2185670">
                  <a:moveTo>
                    <a:pt x="0" y="254127"/>
                  </a:moveTo>
                  <a:lnTo>
                    <a:pt x="4094" y="208451"/>
                  </a:lnTo>
                  <a:lnTo>
                    <a:pt x="15900" y="165460"/>
                  </a:lnTo>
                  <a:lnTo>
                    <a:pt x="34699" y="125871"/>
                  </a:lnTo>
                  <a:lnTo>
                    <a:pt x="59772" y="90402"/>
                  </a:lnTo>
                  <a:lnTo>
                    <a:pt x="90402" y="59772"/>
                  </a:lnTo>
                  <a:lnTo>
                    <a:pt x="125871" y="34699"/>
                  </a:lnTo>
                  <a:lnTo>
                    <a:pt x="165460" y="15900"/>
                  </a:lnTo>
                  <a:lnTo>
                    <a:pt x="208451" y="4094"/>
                  </a:lnTo>
                  <a:lnTo>
                    <a:pt x="254127" y="0"/>
                  </a:lnTo>
                  <a:lnTo>
                    <a:pt x="3848481" y="0"/>
                  </a:lnTo>
                  <a:lnTo>
                    <a:pt x="3894156" y="4094"/>
                  </a:lnTo>
                  <a:lnTo>
                    <a:pt x="3937147" y="15900"/>
                  </a:lnTo>
                  <a:lnTo>
                    <a:pt x="3976736" y="34699"/>
                  </a:lnTo>
                  <a:lnTo>
                    <a:pt x="4012205" y="59772"/>
                  </a:lnTo>
                  <a:lnTo>
                    <a:pt x="4042835" y="90402"/>
                  </a:lnTo>
                  <a:lnTo>
                    <a:pt x="4067908" y="125871"/>
                  </a:lnTo>
                  <a:lnTo>
                    <a:pt x="4086707" y="165460"/>
                  </a:lnTo>
                  <a:lnTo>
                    <a:pt x="4098513" y="208451"/>
                  </a:lnTo>
                  <a:lnTo>
                    <a:pt x="4102608" y="254127"/>
                  </a:lnTo>
                  <a:lnTo>
                    <a:pt x="4102608" y="1931289"/>
                  </a:lnTo>
                  <a:lnTo>
                    <a:pt x="4098513" y="1976964"/>
                  </a:lnTo>
                  <a:lnTo>
                    <a:pt x="4086707" y="2019955"/>
                  </a:lnTo>
                  <a:lnTo>
                    <a:pt x="4067908" y="2059544"/>
                  </a:lnTo>
                  <a:lnTo>
                    <a:pt x="4042835" y="2095013"/>
                  </a:lnTo>
                  <a:lnTo>
                    <a:pt x="4012205" y="2125643"/>
                  </a:lnTo>
                  <a:lnTo>
                    <a:pt x="3976736" y="2150716"/>
                  </a:lnTo>
                  <a:lnTo>
                    <a:pt x="3937147" y="2169515"/>
                  </a:lnTo>
                  <a:lnTo>
                    <a:pt x="3894156" y="2181321"/>
                  </a:lnTo>
                  <a:lnTo>
                    <a:pt x="3848481" y="2185416"/>
                  </a:lnTo>
                  <a:lnTo>
                    <a:pt x="254127" y="2185416"/>
                  </a:lnTo>
                  <a:lnTo>
                    <a:pt x="208451" y="2181321"/>
                  </a:lnTo>
                  <a:lnTo>
                    <a:pt x="165460" y="2169515"/>
                  </a:lnTo>
                  <a:lnTo>
                    <a:pt x="125871" y="2150716"/>
                  </a:lnTo>
                  <a:lnTo>
                    <a:pt x="90402" y="2125643"/>
                  </a:lnTo>
                  <a:lnTo>
                    <a:pt x="59772" y="2095013"/>
                  </a:lnTo>
                  <a:lnTo>
                    <a:pt x="34699" y="2059544"/>
                  </a:lnTo>
                  <a:lnTo>
                    <a:pt x="15900" y="2019955"/>
                  </a:lnTo>
                  <a:lnTo>
                    <a:pt x="4094" y="1976964"/>
                  </a:lnTo>
                  <a:lnTo>
                    <a:pt x="0" y="1931289"/>
                  </a:lnTo>
                  <a:lnTo>
                    <a:pt x="0" y="254127"/>
                  </a:lnTo>
                  <a:close/>
                </a:path>
              </a:pathLst>
            </a:custGeom>
            <a:ln w="24384">
              <a:solidFill>
                <a:srgbClr val="0F578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5040884" y="6169914"/>
            <a:ext cx="353377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564005" marR="5080" indent="-1551940">
              <a:lnSpc>
                <a:spcPts val="2590"/>
              </a:lnSpc>
              <a:spcBef>
                <a:spcPts val="425"/>
              </a:spcBef>
            </a:pP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Контекстке</a:t>
            </a:r>
            <a:r>
              <a:rPr sz="2400" b="1" spc="-105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F5784"/>
                </a:solidFill>
                <a:latin typeface="Arial"/>
                <a:cs typeface="Arial"/>
              </a:rPr>
              <a:t>негізделген </a:t>
            </a:r>
            <a:r>
              <a:rPr sz="2400" b="1" spc="-25" dirty="0">
                <a:solidFill>
                  <a:srgbClr val="0F5784"/>
                </a:solidFill>
                <a:latin typeface="Arial"/>
                <a:cs typeface="Arial"/>
              </a:rPr>
              <a:t>ТС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002026" y="5867146"/>
            <a:ext cx="14698980" cy="2522855"/>
            <a:chOff x="3002026" y="5867146"/>
            <a:chExt cx="14698980" cy="2522855"/>
          </a:xfrm>
        </p:grpSpPr>
        <p:pic>
          <p:nvPicPr>
            <p:cNvPr id="45" name="object 4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33688" y="6007608"/>
              <a:ext cx="4119117" cy="2381885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9052560" y="6108192"/>
              <a:ext cx="3886200" cy="2185670"/>
            </a:xfrm>
            <a:custGeom>
              <a:avLst/>
              <a:gdLst/>
              <a:ahLst/>
              <a:cxnLst/>
              <a:rect l="l" t="t" r="r" b="b"/>
              <a:pathLst>
                <a:path w="3886200" h="2185670">
                  <a:moveTo>
                    <a:pt x="3632073" y="0"/>
                  </a:moveTo>
                  <a:lnTo>
                    <a:pt x="254126" y="0"/>
                  </a:lnTo>
                  <a:lnTo>
                    <a:pt x="208451" y="4094"/>
                  </a:lnTo>
                  <a:lnTo>
                    <a:pt x="165460" y="15900"/>
                  </a:lnTo>
                  <a:lnTo>
                    <a:pt x="125871" y="34699"/>
                  </a:lnTo>
                  <a:lnTo>
                    <a:pt x="90402" y="59772"/>
                  </a:lnTo>
                  <a:lnTo>
                    <a:pt x="59772" y="90402"/>
                  </a:lnTo>
                  <a:lnTo>
                    <a:pt x="34699" y="125871"/>
                  </a:lnTo>
                  <a:lnTo>
                    <a:pt x="15900" y="165460"/>
                  </a:lnTo>
                  <a:lnTo>
                    <a:pt x="4094" y="208451"/>
                  </a:lnTo>
                  <a:lnTo>
                    <a:pt x="0" y="254127"/>
                  </a:lnTo>
                  <a:lnTo>
                    <a:pt x="0" y="1931289"/>
                  </a:lnTo>
                  <a:lnTo>
                    <a:pt x="4094" y="1976964"/>
                  </a:lnTo>
                  <a:lnTo>
                    <a:pt x="15900" y="2019955"/>
                  </a:lnTo>
                  <a:lnTo>
                    <a:pt x="34699" y="2059544"/>
                  </a:lnTo>
                  <a:lnTo>
                    <a:pt x="59772" y="2095013"/>
                  </a:lnTo>
                  <a:lnTo>
                    <a:pt x="90402" y="2125643"/>
                  </a:lnTo>
                  <a:lnTo>
                    <a:pt x="125871" y="2150716"/>
                  </a:lnTo>
                  <a:lnTo>
                    <a:pt x="165460" y="2169515"/>
                  </a:lnTo>
                  <a:lnTo>
                    <a:pt x="208451" y="2181321"/>
                  </a:lnTo>
                  <a:lnTo>
                    <a:pt x="254126" y="2185416"/>
                  </a:lnTo>
                  <a:lnTo>
                    <a:pt x="3632073" y="2185416"/>
                  </a:lnTo>
                  <a:lnTo>
                    <a:pt x="3677748" y="2181321"/>
                  </a:lnTo>
                  <a:lnTo>
                    <a:pt x="3720739" y="2169515"/>
                  </a:lnTo>
                  <a:lnTo>
                    <a:pt x="3760328" y="2150716"/>
                  </a:lnTo>
                  <a:lnTo>
                    <a:pt x="3795797" y="2125643"/>
                  </a:lnTo>
                  <a:lnTo>
                    <a:pt x="3826427" y="2095013"/>
                  </a:lnTo>
                  <a:lnTo>
                    <a:pt x="3851500" y="2059544"/>
                  </a:lnTo>
                  <a:lnTo>
                    <a:pt x="3870299" y="2019955"/>
                  </a:lnTo>
                  <a:lnTo>
                    <a:pt x="3882105" y="1976964"/>
                  </a:lnTo>
                  <a:lnTo>
                    <a:pt x="3886200" y="1931289"/>
                  </a:lnTo>
                  <a:lnTo>
                    <a:pt x="3886200" y="254127"/>
                  </a:lnTo>
                  <a:lnTo>
                    <a:pt x="3882105" y="208451"/>
                  </a:lnTo>
                  <a:lnTo>
                    <a:pt x="3870299" y="165460"/>
                  </a:lnTo>
                  <a:lnTo>
                    <a:pt x="3851500" y="125871"/>
                  </a:lnTo>
                  <a:lnTo>
                    <a:pt x="3826427" y="90402"/>
                  </a:lnTo>
                  <a:lnTo>
                    <a:pt x="3795797" y="59772"/>
                  </a:lnTo>
                  <a:lnTo>
                    <a:pt x="3760328" y="34699"/>
                  </a:lnTo>
                  <a:lnTo>
                    <a:pt x="3720739" y="15900"/>
                  </a:lnTo>
                  <a:lnTo>
                    <a:pt x="3677748" y="4094"/>
                  </a:lnTo>
                  <a:lnTo>
                    <a:pt x="363207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9052560" y="6108192"/>
              <a:ext cx="3886200" cy="2185670"/>
            </a:xfrm>
            <a:custGeom>
              <a:avLst/>
              <a:gdLst/>
              <a:ahLst/>
              <a:cxnLst/>
              <a:rect l="l" t="t" r="r" b="b"/>
              <a:pathLst>
                <a:path w="3886200" h="2185670">
                  <a:moveTo>
                    <a:pt x="0" y="254127"/>
                  </a:moveTo>
                  <a:lnTo>
                    <a:pt x="4094" y="208451"/>
                  </a:lnTo>
                  <a:lnTo>
                    <a:pt x="15900" y="165460"/>
                  </a:lnTo>
                  <a:lnTo>
                    <a:pt x="34699" y="125871"/>
                  </a:lnTo>
                  <a:lnTo>
                    <a:pt x="59772" y="90402"/>
                  </a:lnTo>
                  <a:lnTo>
                    <a:pt x="90402" y="59772"/>
                  </a:lnTo>
                  <a:lnTo>
                    <a:pt x="125871" y="34699"/>
                  </a:lnTo>
                  <a:lnTo>
                    <a:pt x="165460" y="15900"/>
                  </a:lnTo>
                  <a:lnTo>
                    <a:pt x="208451" y="4094"/>
                  </a:lnTo>
                  <a:lnTo>
                    <a:pt x="254126" y="0"/>
                  </a:lnTo>
                  <a:lnTo>
                    <a:pt x="3632073" y="0"/>
                  </a:lnTo>
                  <a:lnTo>
                    <a:pt x="3677748" y="4094"/>
                  </a:lnTo>
                  <a:lnTo>
                    <a:pt x="3720739" y="15900"/>
                  </a:lnTo>
                  <a:lnTo>
                    <a:pt x="3760328" y="34699"/>
                  </a:lnTo>
                  <a:lnTo>
                    <a:pt x="3795797" y="59772"/>
                  </a:lnTo>
                  <a:lnTo>
                    <a:pt x="3826427" y="90402"/>
                  </a:lnTo>
                  <a:lnTo>
                    <a:pt x="3851500" y="125871"/>
                  </a:lnTo>
                  <a:lnTo>
                    <a:pt x="3870299" y="165460"/>
                  </a:lnTo>
                  <a:lnTo>
                    <a:pt x="3882105" y="208451"/>
                  </a:lnTo>
                  <a:lnTo>
                    <a:pt x="3886200" y="254127"/>
                  </a:lnTo>
                  <a:lnTo>
                    <a:pt x="3886200" y="1931289"/>
                  </a:lnTo>
                  <a:lnTo>
                    <a:pt x="3882105" y="1976964"/>
                  </a:lnTo>
                  <a:lnTo>
                    <a:pt x="3870299" y="2019955"/>
                  </a:lnTo>
                  <a:lnTo>
                    <a:pt x="3851500" y="2059544"/>
                  </a:lnTo>
                  <a:lnTo>
                    <a:pt x="3826427" y="2095013"/>
                  </a:lnTo>
                  <a:lnTo>
                    <a:pt x="3795797" y="2125643"/>
                  </a:lnTo>
                  <a:lnTo>
                    <a:pt x="3760328" y="2150716"/>
                  </a:lnTo>
                  <a:lnTo>
                    <a:pt x="3720739" y="2169515"/>
                  </a:lnTo>
                  <a:lnTo>
                    <a:pt x="3677748" y="2181321"/>
                  </a:lnTo>
                  <a:lnTo>
                    <a:pt x="3632073" y="2185416"/>
                  </a:lnTo>
                  <a:lnTo>
                    <a:pt x="254126" y="2185416"/>
                  </a:lnTo>
                  <a:lnTo>
                    <a:pt x="208451" y="2181321"/>
                  </a:lnTo>
                  <a:lnTo>
                    <a:pt x="165460" y="2169515"/>
                  </a:lnTo>
                  <a:lnTo>
                    <a:pt x="125871" y="2150716"/>
                  </a:lnTo>
                  <a:lnTo>
                    <a:pt x="90402" y="2125643"/>
                  </a:lnTo>
                  <a:lnTo>
                    <a:pt x="59772" y="2095013"/>
                  </a:lnTo>
                  <a:lnTo>
                    <a:pt x="34699" y="2059544"/>
                  </a:lnTo>
                  <a:lnTo>
                    <a:pt x="15900" y="2019955"/>
                  </a:lnTo>
                  <a:lnTo>
                    <a:pt x="4094" y="1976964"/>
                  </a:lnTo>
                  <a:lnTo>
                    <a:pt x="0" y="1931289"/>
                  </a:lnTo>
                  <a:lnTo>
                    <a:pt x="0" y="254127"/>
                  </a:lnTo>
                  <a:close/>
                </a:path>
              </a:pathLst>
            </a:custGeom>
            <a:ln w="24384">
              <a:solidFill>
                <a:srgbClr val="0F578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3094207" y="6007608"/>
              <a:ext cx="4606798" cy="2381885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13216128" y="6108192"/>
              <a:ext cx="4368165" cy="2185670"/>
            </a:xfrm>
            <a:custGeom>
              <a:avLst/>
              <a:gdLst/>
              <a:ahLst/>
              <a:cxnLst/>
              <a:rect l="l" t="t" r="r" b="b"/>
              <a:pathLst>
                <a:path w="4368165" h="2185670">
                  <a:moveTo>
                    <a:pt x="0" y="254127"/>
                  </a:moveTo>
                  <a:lnTo>
                    <a:pt x="4094" y="208451"/>
                  </a:lnTo>
                  <a:lnTo>
                    <a:pt x="15900" y="165460"/>
                  </a:lnTo>
                  <a:lnTo>
                    <a:pt x="34699" y="125871"/>
                  </a:lnTo>
                  <a:lnTo>
                    <a:pt x="59772" y="90402"/>
                  </a:lnTo>
                  <a:lnTo>
                    <a:pt x="90402" y="59772"/>
                  </a:lnTo>
                  <a:lnTo>
                    <a:pt x="125871" y="34699"/>
                  </a:lnTo>
                  <a:lnTo>
                    <a:pt x="165460" y="15900"/>
                  </a:lnTo>
                  <a:lnTo>
                    <a:pt x="208451" y="4094"/>
                  </a:lnTo>
                  <a:lnTo>
                    <a:pt x="254126" y="0"/>
                  </a:lnTo>
                  <a:lnTo>
                    <a:pt x="4113656" y="0"/>
                  </a:lnTo>
                  <a:lnTo>
                    <a:pt x="4159332" y="4094"/>
                  </a:lnTo>
                  <a:lnTo>
                    <a:pt x="4202323" y="15900"/>
                  </a:lnTo>
                  <a:lnTo>
                    <a:pt x="4241912" y="34699"/>
                  </a:lnTo>
                  <a:lnTo>
                    <a:pt x="4277381" y="59772"/>
                  </a:lnTo>
                  <a:lnTo>
                    <a:pt x="4308011" y="90402"/>
                  </a:lnTo>
                  <a:lnTo>
                    <a:pt x="4333084" y="125871"/>
                  </a:lnTo>
                  <a:lnTo>
                    <a:pt x="4351883" y="165460"/>
                  </a:lnTo>
                  <a:lnTo>
                    <a:pt x="4363689" y="208451"/>
                  </a:lnTo>
                  <a:lnTo>
                    <a:pt x="4367783" y="254127"/>
                  </a:lnTo>
                  <a:lnTo>
                    <a:pt x="4367783" y="1931289"/>
                  </a:lnTo>
                  <a:lnTo>
                    <a:pt x="4363689" y="1976964"/>
                  </a:lnTo>
                  <a:lnTo>
                    <a:pt x="4351883" y="2019955"/>
                  </a:lnTo>
                  <a:lnTo>
                    <a:pt x="4333084" y="2059544"/>
                  </a:lnTo>
                  <a:lnTo>
                    <a:pt x="4308011" y="2095013"/>
                  </a:lnTo>
                  <a:lnTo>
                    <a:pt x="4277381" y="2125643"/>
                  </a:lnTo>
                  <a:lnTo>
                    <a:pt x="4241912" y="2150716"/>
                  </a:lnTo>
                  <a:lnTo>
                    <a:pt x="4202323" y="2169515"/>
                  </a:lnTo>
                  <a:lnTo>
                    <a:pt x="4159332" y="2181321"/>
                  </a:lnTo>
                  <a:lnTo>
                    <a:pt x="4113656" y="2185416"/>
                  </a:lnTo>
                  <a:lnTo>
                    <a:pt x="254126" y="2185416"/>
                  </a:lnTo>
                  <a:lnTo>
                    <a:pt x="208451" y="2181321"/>
                  </a:lnTo>
                  <a:lnTo>
                    <a:pt x="165460" y="2169515"/>
                  </a:lnTo>
                  <a:lnTo>
                    <a:pt x="125871" y="2150716"/>
                  </a:lnTo>
                  <a:lnTo>
                    <a:pt x="90402" y="2125643"/>
                  </a:lnTo>
                  <a:lnTo>
                    <a:pt x="59772" y="2095013"/>
                  </a:lnTo>
                  <a:lnTo>
                    <a:pt x="34699" y="2059544"/>
                  </a:lnTo>
                  <a:lnTo>
                    <a:pt x="15900" y="2019955"/>
                  </a:lnTo>
                  <a:lnTo>
                    <a:pt x="4094" y="1976964"/>
                  </a:lnTo>
                  <a:lnTo>
                    <a:pt x="0" y="1931289"/>
                  </a:lnTo>
                  <a:lnTo>
                    <a:pt x="0" y="254127"/>
                  </a:lnTo>
                  <a:close/>
                </a:path>
              </a:pathLst>
            </a:custGeom>
            <a:ln w="24384">
              <a:solidFill>
                <a:srgbClr val="0F578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5398495" y="6105144"/>
              <a:ext cx="9525" cy="9525"/>
            </a:xfrm>
            <a:custGeom>
              <a:avLst/>
              <a:gdLst/>
              <a:ahLst/>
              <a:cxnLst/>
              <a:rect l="l" t="t" r="r" b="b"/>
              <a:pathLst>
                <a:path w="9525" h="9525">
                  <a:moveTo>
                    <a:pt x="0" y="4572"/>
                  </a:moveTo>
                  <a:lnTo>
                    <a:pt x="1339" y="1339"/>
                  </a:lnTo>
                  <a:lnTo>
                    <a:pt x="4571" y="0"/>
                  </a:lnTo>
                  <a:lnTo>
                    <a:pt x="7804" y="1339"/>
                  </a:lnTo>
                  <a:lnTo>
                    <a:pt x="9143" y="4572"/>
                  </a:lnTo>
                  <a:lnTo>
                    <a:pt x="7804" y="7804"/>
                  </a:lnTo>
                  <a:lnTo>
                    <a:pt x="4571" y="9144"/>
                  </a:lnTo>
                  <a:lnTo>
                    <a:pt x="1339" y="7804"/>
                  </a:lnTo>
                  <a:lnTo>
                    <a:pt x="0" y="4572"/>
                  </a:lnTo>
                  <a:close/>
                </a:path>
              </a:pathLst>
            </a:custGeom>
            <a:solidFill>
              <a:srgbClr val="2E57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015996" y="5881116"/>
              <a:ext cx="12552045" cy="231140"/>
            </a:xfrm>
            <a:custGeom>
              <a:avLst/>
              <a:gdLst/>
              <a:ahLst/>
              <a:cxnLst/>
              <a:rect l="l" t="t" r="r" b="b"/>
              <a:pathLst>
                <a:path w="12552044" h="231139">
                  <a:moveTo>
                    <a:pt x="12551664" y="12192"/>
                  </a:moveTo>
                  <a:lnTo>
                    <a:pt x="12551664" y="218821"/>
                  </a:lnTo>
                </a:path>
                <a:path w="12552044" h="231139">
                  <a:moveTo>
                    <a:pt x="8089392" y="15239"/>
                  </a:moveTo>
                  <a:lnTo>
                    <a:pt x="8089392" y="213487"/>
                  </a:lnTo>
                </a:path>
                <a:path w="12552044" h="231139">
                  <a:moveTo>
                    <a:pt x="4088383" y="15239"/>
                  </a:moveTo>
                  <a:lnTo>
                    <a:pt x="4084320" y="230632"/>
                  </a:lnTo>
                </a:path>
                <a:path w="12552044" h="231139">
                  <a:moveTo>
                    <a:pt x="0" y="0"/>
                  </a:moveTo>
                  <a:lnTo>
                    <a:pt x="0" y="196976"/>
                  </a:lnTo>
                </a:path>
              </a:pathLst>
            </a:custGeom>
            <a:ln w="274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2888" y="7126173"/>
              <a:ext cx="848702" cy="424992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6388608" y="7147560"/>
              <a:ext cx="762000" cy="338455"/>
            </a:xfrm>
            <a:custGeom>
              <a:avLst/>
              <a:gdLst/>
              <a:ahLst/>
              <a:cxnLst/>
              <a:rect l="l" t="t" r="r" b="b"/>
              <a:pathLst>
                <a:path w="762000" h="338454">
                  <a:moveTo>
                    <a:pt x="761999" y="0"/>
                  </a:moveTo>
                  <a:lnTo>
                    <a:pt x="0" y="0"/>
                  </a:lnTo>
                  <a:lnTo>
                    <a:pt x="380999" y="338328"/>
                  </a:lnTo>
                  <a:lnTo>
                    <a:pt x="761999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13255243" y="6070219"/>
            <a:ext cx="4315460" cy="104965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 indent="-2540" algn="ctr">
              <a:lnSpc>
                <a:spcPts val="2590"/>
              </a:lnSpc>
              <a:spcBef>
                <a:spcPts val="425"/>
              </a:spcBef>
            </a:pP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Бір</a:t>
            </a:r>
            <a:r>
              <a:rPr sz="2400" b="1" spc="-90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немесе</a:t>
            </a:r>
            <a:r>
              <a:rPr sz="2400" b="1" spc="-80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бірнеше</a:t>
            </a:r>
            <a:r>
              <a:rPr sz="2400" b="1" spc="-30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F5784"/>
                </a:solidFill>
                <a:latin typeface="Arial"/>
                <a:cs typeface="Arial"/>
              </a:rPr>
              <a:t>дұрыс жауаптарды</a:t>
            </a:r>
            <a:r>
              <a:rPr sz="2400" b="1" spc="-65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таңдау</a:t>
            </a:r>
            <a:r>
              <a:rPr sz="2400" b="1" spc="-85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F5784"/>
                </a:solidFill>
                <a:latin typeface="Arial"/>
                <a:cs typeface="Arial"/>
              </a:rPr>
              <a:t>арқылы </a:t>
            </a: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(2</a:t>
            </a:r>
            <a:r>
              <a:rPr sz="2400" b="1" spc="-20" dirty="0">
                <a:solidFill>
                  <a:srgbClr val="0F5784"/>
                </a:solidFill>
                <a:latin typeface="Arial"/>
                <a:cs typeface="Arial"/>
              </a:rPr>
              <a:t> балл)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2087879" y="7086637"/>
            <a:ext cx="13787755" cy="581025"/>
            <a:chOff x="2087879" y="7086637"/>
            <a:chExt cx="13787755" cy="581025"/>
          </a:xfrm>
        </p:grpSpPr>
        <p:pic>
          <p:nvPicPr>
            <p:cNvPr id="56" name="object 5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634472" y="7165797"/>
              <a:ext cx="848702" cy="424992"/>
            </a:xfrm>
            <a:prstGeom prst="rect">
              <a:avLst/>
            </a:prstGeom>
          </p:spPr>
        </p:pic>
        <p:sp>
          <p:nvSpPr>
            <p:cNvPr id="57" name="object 57"/>
            <p:cNvSpPr/>
            <p:nvPr/>
          </p:nvSpPr>
          <p:spPr>
            <a:xfrm>
              <a:off x="10680191" y="7187183"/>
              <a:ext cx="762000" cy="338455"/>
            </a:xfrm>
            <a:custGeom>
              <a:avLst/>
              <a:gdLst/>
              <a:ahLst/>
              <a:cxnLst/>
              <a:rect l="l" t="t" r="r" b="b"/>
              <a:pathLst>
                <a:path w="762000" h="338454">
                  <a:moveTo>
                    <a:pt x="762000" y="0"/>
                  </a:moveTo>
                  <a:lnTo>
                    <a:pt x="0" y="0"/>
                  </a:lnTo>
                  <a:lnTo>
                    <a:pt x="381000" y="338328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8" name="object 5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026639" y="7245133"/>
              <a:ext cx="848702" cy="421982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15072360" y="7266431"/>
              <a:ext cx="762000" cy="335280"/>
            </a:xfrm>
            <a:custGeom>
              <a:avLst/>
              <a:gdLst/>
              <a:ahLst/>
              <a:cxnLst/>
              <a:rect l="l" t="t" r="r" b="b"/>
              <a:pathLst>
                <a:path w="762000" h="335279">
                  <a:moveTo>
                    <a:pt x="762000" y="0"/>
                  </a:moveTo>
                  <a:lnTo>
                    <a:pt x="0" y="0"/>
                  </a:lnTo>
                  <a:lnTo>
                    <a:pt x="381000" y="335280"/>
                  </a:lnTo>
                  <a:lnTo>
                    <a:pt x="762000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87879" y="7086637"/>
              <a:ext cx="845616" cy="421982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2133599" y="7107935"/>
              <a:ext cx="759460" cy="335280"/>
            </a:xfrm>
            <a:custGeom>
              <a:avLst/>
              <a:gdLst/>
              <a:ahLst/>
              <a:cxnLst/>
              <a:rect l="l" t="t" r="r" b="b"/>
              <a:pathLst>
                <a:path w="759460" h="335279">
                  <a:moveTo>
                    <a:pt x="758951" y="0"/>
                  </a:moveTo>
                  <a:lnTo>
                    <a:pt x="0" y="0"/>
                  </a:lnTo>
                  <a:lnTo>
                    <a:pt x="379475" y="335279"/>
                  </a:lnTo>
                  <a:lnTo>
                    <a:pt x="758951" y="0"/>
                  </a:lnTo>
                  <a:close/>
                </a:path>
              </a:pathLst>
            </a:custGeom>
            <a:solidFill>
              <a:srgbClr val="CC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9472421" y="6150990"/>
            <a:ext cx="3091815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3845" marR="5080" indent="-271780">
              <a:lnSpc>
                <a:spcPts val="2590"/>
              </a:lnSpc>
              <a:spcBef>
                <a:spcPts val="425"/>
              </a:spcBef>
            </a:pP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Сәйкестікті</a:t>
            </a:r>
            <a:r>
              <a:rPr sz="2400" b="1" spc="-145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F5784"/>
                </a:solidFill>
                <a:latin typeface="Arial"/>
                <a:cs typeface="Arial"/>
              </a:rPr>
              <a:t>белгілеу </a:t>
            </a: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арқылы</a:t>
            </a:r>
            <a:r>
              <a:rPr sz="2400" b="1" spc="-35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F5784"/>
                </a:solidFill>
                <a:latin typeface="Arial"/>
                <a:cs typeface="Arial"/>
              </a:rPr>
              <a:t>(2</a:t>
            </a:r>
            <a:r>
              <a:rPr sz="2400" b="1" spc="-35" dirty="0">
                <a:solidFill>
                  <a:srgbClr val="0F5784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F5784"/>
                </a:solidFill>
                <a:latin typeface="Arial"/>
                <a:cs typeface="Arial"/>
              </a:rPr>
              <a:t>балл)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525016" y="7584135"/>
            <a:ext cx="19500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25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тапсырма</a:t>
            </a:r>
            <a:endParaRPr sz="24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799582" y="7600645"/>
            <a:ext cx="17792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5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тапсырма</a:t>
            </a:r>
            <a:endParaRPr sz="24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0227056" y="7574026"/>
            <a:ext cx="17792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5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тапсырма</a:t>
            </a:r>
            <a:endParaRPr sz="24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4683486" y="7626477"/>
            <a:ext cx="17792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5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тапсырма</a:t>
            </a:r>
            <a:endParaRPr sz="24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322823" y="8385429"/>
            <a:ext cx="71164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5227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120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тапсырма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=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140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балл </a:t>
            </a:r>
            <a:r>
              <a:rPr sz="2400" b="1" spc="-25" dirty="0">
                <a:latin typeface="Arial"/>
                <a:cs typeface="Arial"/>
              </a:rPr>
              <a:t>Тестілеудің </a:t>
            </a:r>
            <a:r>
              <a:rPr sz="2400" b="1" dirty="0">
                <a:latin typeface="Arial"/>
                <a:cs typeface="Arial"/>
              </a:rPr>
              <a:t>жалпы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уақыты: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4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сағат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(240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минут)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06324" y="9337547"/>
            <a:ext cx="17846040" cy="783590"/>
          </a:xfrm>
          <a:prstGeom prst="rect">
            <a:avLst/>
          </a:prstGeom>
          <a:ln w="27431">
            <a:solidFill>
              <a:srgbClr val="5F76B4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133985" marR="123825" indent="63500">
              <a:lnSpc>
                <a:spcPct val="100000"/>
              </a:lnSpc>
              <a:spcBef>
                <a:spcPts val="400"/>
              </a:spcBef>
              <a:tabLst>
                <a:tab pos="1811020" algn="l"/>
                <a:tab pos="2420620" algn="l"/>
                <a:tab pos="3600450" algn="l"/>
                <a:tab pos="4395470" algn="l"/>
                <a:tab pos="5950585" algn="l"/>
                <a:tab pos="6560184" algn="l"/>
                <a:tab pos="7776845" algn="l"/>
                <a:tab pos="8571865" algn="l"/>
                <a:tab pos="9483725" algn="l"/>
                <a:tab pos="10227310" algn="l"/>
                <a:tab pos="11971020" algn="l"/>
                <a:tab pos="13861415" algn="l"/>
                <a:tab pos="15791180" algn="l"/>
                <a:tab pos="17208500" algn="l"/>
              </a:tabLst>
            </a:pP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Мүгедектігі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25" dirty="0">
                <a:solidFill>
                  <a:srgbClr val="001F5F"/>
                </a:solidFill>
                <a:latin typeface="Palatino Linotype"/>
                <a:cs typeface="Palatino Linotype"/>
              </a:rPr>
              <a:t>бар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балалар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20" dirty="0">
                <a:solidFill>
                  <a:srgbClr val="001F5F"/>
                </a:solidFill>
                <a:latin typeface="Palatino Linotype"/>
                <a:cs typeface="Palatino Linotype"/>
              </a:rPr>
              <a:t>және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мүгедектігі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25" dirty="0">
                <a:solidFill>
                  <a:srgbClr val="001F5F"/>
                </a:solidFill>
                <a:latin typeface="Palatino Linotype"/>
                <a:cs typeface="Palatino Linotype"/>
              </a:rPr>
              <a:t>бар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адамдар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20" dirty="0">
                <a:solidFill>
                  <a:srgbClr val="001F5F"/>
                </a:solidFill>
                <a:latin typeface="Palatino Linotype"/>
                <a:cs typeface="Palatino Linotype"/>
              </a:rPr>
              <a:t>үшін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(көру,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есту,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тірек-қимыл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аппаратының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функциялары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бұзылған)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	</a:t>
            </a:r>
            <a:r>
              <a:rPr sz="2100" spc="-25" dirty="0">
                <a:solidFill>
                  <a:srgbClr val="001F5F"/>
                </a:solidFill>
                <a:latin typeface="Palatino Linotype"/>
                <a:cs typeface="Palatino Linotype"/>
              </a:rPr>
              <a:t>ҰБТ 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пәндерінің</a:t>
            </a:r>
            <a:r>
              <a:rPr sz="2100" spc="-7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тест</a:t>
            </a:r>
            <a:r>
              <a:rPr sz="2100" spc="-4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тапсырмаларының</a:t>
            </a:r>
            <a:r>
              <a:rPr sz="2100" spc="-7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нұсқалары</a:t>
            </a:r>
            <a:r>
              <a:rPr sz="2100" spc="-3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схемасыз,</a:t>
            </a:r>
            <a:r>
              <a:rPr sz="2100" spc="-6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кестесіз,</a:t>
            </a:r>
            <a:r>
              <a:rPr sz="2100" spc="-7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суретсіз,</a:t>
            </a:r>
            <a:r>
              <a:rPr sz="2100" spc="-70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картасыз</a:t>
            </a:r>
            <a:r>
              <a:rPr sz="2100" spc="-6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100" dirty="0">
                <a:solidFill>
                  <a:srgbClr val="001F5F"/>
                </a:solidFill>
                <a:latin typeface="Palatino Linotype"/>
                <a:cs typeface="Palatino Linotype"/>
              </a:rPr>
              <a:t>қалыптастырылып</a:t>
            </a:r>
            <a:r>
              <a:rPr sz="2100" spc="-65" dirty="0">
                <a:solidFill>
                  <a:srgbClr val="001F5F"/>
                </a:solidFill>
                <a:latin typeface="Palatino Linotype"/>
                <a:cs typeface="Palatino Linotype"/>
              </a:rPr>
              <a:t> </a:t>
            </a:r>
            <a:r>
              <a:rPr sz="2100" spc="-10" dirty="0">
                <a:solidFill>
                  <a:srgbClr val="001F5F"/>
                </a:solidFill>
                <a:latin typeface="Palatino Linotype"/>
                <a:cs typeface="Palatino Linotype"/>
              </a:rPr>
              <a:t>беріледі.</a:t>
            </a:r>
            <a:endParaRPr sz="21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7" y="0"/>
            <a:ext cx="18285460" cy="878205"/>
          </a:xfrm>
          <a:custGeom>
            <a:avLst/>
            <a:gdLst/>
            <a:ahLst/>
            <a:cxnLst/>
            <a:rect l="l" t="t" r="r" b="b"/>
            <a:pathLst>
              <a:path w="18285460" h="878205">
                <a:moveTo>
                  <a:pt x="18284952" y="0"/>
                </a:moveTo>
                <a:lnTo>
                  <a:pt x="0" y="0"/>
                </a:lnTo>
                <a:lnTo>
                  <a:pt x="0" y="877824"/>
                </a:lnTo>
                <a:lnTo>
                  <a:pt x="18284952" y="877823"/>
                </a:lnTo>
                <a:lnTo>
                  <a:pt x="18284952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49" rIns="0" bIns="0" rtlCol="0">
            <a:spAutoFit/>
          </a:bodyPr>
          <a:lstStyle/>
          <a:p>
            <a:pPr marL="2597785">
              <a:lnSpc>
                <a:spcPct val="100000"/>
              </a:lnSpc>
              <a:spcBef>
                <a:spcPts val="110"/>
              </a:spcBef>
            </a:pPr>
            <a:r>
              <a:rPr dirty="0"/>
              <a:t>БІЛІМ</a:t>
            </a:r>
            <a:r>
              <a:rPr spc="-25" dirty="0"/>
              <a:t> </a:t>
            </a:r>
            <a:r>
              <a:rPr dirty="0"/>
              <a:t>БЕРУ</a:t>
            </a:r>
            <a:r>
              <a:rPr spc="-55" dirty="0"/>
              <a:t> </a:t>
            </a:r>
            <a:r>
              <a:rPr dirty="0"/>
              <a:t>ГРАНТЫ</a:t>
            </a:r>
            <a:r>
              <a:rPr spc="-35" dirty="0"/>
              <a:t> </a:t>
            </a:r>
            <a:r>
              <a:rPr dirty="0"/>
              <a:t>КОНКУРСЫ</a:t>
            </a:r>
            <a:r>
              <a:rPr spc="-60" dirty="0"/>
              <a:t> </a:t>
            </a:r>
            <a:r>
              <a:rPr spc="-10" dirty="0"/>
              <a:t>БОЙЫНША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0" y="1014412"/>
          <a:ext cx="18288000" cy="6932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52415"/>
                <a:gridCol w="4324985"/>
                <a:gridCol w="4038600"/>
                <a:gridCol w="4572000"/>
              </a:tblGrid>
              <a:tr h="1218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1970"/>
                        </a:spcBef>
                        <a:tabLst>
                          <a:tab pos="1496695" algn="l"/>
                        </a:tabLst>
                      </a:pPr>
                      <a:r>
                        <a:rPr sz="2300" b="1" spc="200" dirty="0">
                          <a:latin typeface="Times New Roman"/>
                          <a:cs typeface="Times New Roman"/>
                        </a:rPr>
                        <a:t>ӨТІНІШ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b="1" spc="-25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2300" b="1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b="1" spc="130" dirty="0">
                          <a:latin typeface="Times New Roman"/>
                          <a:cs typeface="Times New Roman"/>
                        </a:rPr>
                        <a:t>ЕРУ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34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300" b="1" spc="160" dirty="0">
                          <a:latin typeface="Times New Roman"/>
                          <a:cs typeface="Times New Roman"/>
                        </a:rPr>
                        <a:t>МЕР</a:t>
                      </a:r>
                      <a:r>
                        <a:rPr sz="2300" b="1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b="1" spc="165" dirty="0">
                          <a:latin typeface="Times New Roman"/>
                          <a:cs typeface="Times New Roman"/>
                        </a:rPr>
                        <a:t>ЗІМІ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501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7940" algn="ctr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409065" algn="l"/>
                        </a:tabLst>
                      </a:pPr>
                      <a:r>
                        <a:rPr sz="2300" b="1" spc="195" dirty="0">
                          <a:latin typeface="Times New Roman"/>
                          <a:cs typeface="Times New Roman"/>
                        </a:rPr>
                        <a:t>ӨТКІЗУ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b="1" spc="160" dirty="0">
                          <a:latin typeface="Times New Roman"/>
                          <a:cs typeface="Times New Roman"/>
                        </a:rPr>
                        <a:t>МЕР</a:t>
                      </a:r>
                      <a:r>
                        <a:rPr sz="2300" b="1" spc="-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b="1" spc="165" dirty="0">
                          <a:latin typeface="Times New Roman"/>
                          <a:cs typeface="Times New Roman"/>
                        </a:rPr>
                        <a:t>ЗІМІ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89535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105219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461260" algn="l"/>
                        </a:tabLst>
                      </a:pPr>
                      <a:r>
                        <a:rPr sz="2300" b="1" spc="195" dirty="0">
                          <a:latin typeface="Times New Roman"/>
                          <a:cs typeface="Times New Roman"/>
                        </a:rPr>
                        <a:t>ӨТКІЗУ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b="1" spc="175" dirty="0">
                          <a:latin typeface="Times New Roman"/>
                          <a:cs typeface="Times New Roman"/>
                        </a:rPr>
                        <a:t>ОРНЫ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89535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</a:tr>
              <a:tr h="1304290">
                <a:tc>
                  <a:txBody>
                    <a:bodyPr/>
                    <a:lstStyle/>
                    <a:p>
                      <a:pPr marR="26034" algn="ctr">
                        <a:lnSpc>
                          <a:spcPct val="100000"/>
                        </a:lnSpc>
                        <a:spcBef>
                          <a:spcPts val="2315"/>
                        </a:spcBef>
                      </a:pPr>
                      <a:r>
                        <a:rPr sz="2300" b="1" spc="190" dirty="0">
                          <a:latin typeface="Times New Roman"/>
                          <a:cs typeface="Times New Roman"/>
                        </a:rPr>
                        <a:t>ШЫҒАРМАШЫЛЫҚ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6670" algn="ctr">
                        <a:lnSpc>
                          <a:spcPct val="100000"/>
                        </a:lnSpc>
                      </a:pPr>
                      <a:r>
                        <a:rPr sz="2300" b="1" spc="185" dirty="0">
                          <a:latin typeface="Times New Roman"/>
                          <a:cs typeface="Times New Roman"/>
                        </a:rPr>
                        <a:t>ЕМТИХАН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94005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ct val="100000"/>
                        </a:lnSpc>
                        <a:spcBef>
                          <a:spcPts val="2315"/>
                        </a:spcBef>
                        <a:tabLst>
                          <a:tab pos="454025" algn="l"/>
                          <a:tab pos="1694814" algn="l"/>
                          <a:tab pos="1923414" algn="l"/>
                          <a:tab pos="2380615" algn="l"/>
                        </a:tabLst>
                      </a:pPr>
                      <a:r>
                        <a:rPr sz="2300" b="1" spc="9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50" dirty="0">
                          <a:latin typeface="Times New Roman"/>
                          <a:cs typeface="Times New Roman"/>
                        </a:rPr>
                        <a:t>маусым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-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b="1" spc="95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80" dirty="0">
                          <a:latin typeface="Times New Roman"/>
                          <a:cs typeface="Times New Roman"/>
                        </a:rPr>
                        <a:t>тамыз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94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0320" algn="ctr">
                        <a:lnSpc>
                          <a:spcPct val="100000"/>
                        </a:lnSpc>
                        <a:spcBef>
                          <a:spcPts val="2315"/>
                        </a:spcBef>
                        <a:tabLst>
                          <a:tab pos="280035" algn="l"/>
                          <a:tab pos="1264285" algn="l"/>
                          <a:tab pos="1493520" algn="l"/>
                          <a:tab pos="2054225" algn="l"/>
                        </a:tabLst>
                      </a:pPr>
                      <a:r>
                        <a:rPr sz="2300" b="1" spc="-50" dirty="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55" dirty="0">
                          <a:latin typeface="Times New Roman"/>
                          <a:cs typeface="Times New Roman"/>
                        </a:rPr>
                        <a:t>шілде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-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b="1" spc="95" dirty="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70" dirty="0">
                          <a:latin typeface="Times New Roman"/>
                          <a:cs typeface="Times New Roman"/>
                        </a:rPr>
                        <a:t>тамыз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94005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315"/>
                        </a:spcBef>
                      </a:pPr>
                      <a:r>
                        <a:rPr sz="2300" dirty="0">
                          <a:latin typeface="Times New Roman"/>
                          <a:cs typeface="Times New Roman"/>
                        </a:rPr>
                        <a:t>ЖЖОКБҰ</a:t>
                      </a:r>
                      <a:r>
                        <a:rPr sz="2300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spc="-10" dirty="0">
                          <a:latin typeface="Times New Roman"/>
                          <a:cs typeface="Times New Roman"/>
                        </a:rPr>
                        <a:t>қабылдау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2300" spc="-10" dirty="0">
                          <a:latin typeface="Times New Roman"/>
                          <a:cs typeface="Times New Roman"/>
                        </a:rPr>
                        <a:t>комиссиялары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94005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</a:tr>
              <a:tr h="2402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6670" algn="ctr">
                        <a:lnSpc>
                          <a:spcPct val="100000"/>
                        </a:lnSpc>
                      </a:pPr>
                      <a:r>
                        <a:rPr sz="2300" b="1" spc="190" dirty="0">
                          <a:latin typeface="Times New Roman"/>
                          <a:cs typeface="Times New Roman"/>
                        </a:rPr>
                        <a:t>АРНАЙЫ</a:t>
                      </a:r>
                      <a:r>
                        <a:rPr sz="2300" b="1" spc="4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b="1" spc="180" dirty="0">
                          <a:latin typeface="Times New Roman"/>
                          <a:cs typeface="Times New Roman"/>
                        </a:rPr>
                        <a:t>ЕМТИХАН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4130" algn="ctr">
                        <a:lnSpc>
                          <a:spcPct val="100000"/>
                        </a:lnSpc>
                        <a:tabLst>
                          <a:tab pos="454025" algn="l"/>
                          <a:tab pos="1694814" algn="l"/>
                          <a:tab pos="1923414" algn="l"/>
                          <a:tab pos="2380615" algn="l"/>
                        </a:tabLst>
                      </a:pPr>
                      <a:r>
                        <a:rPr sz="2300" b="1" spc="9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50" dirty="0">
                          <a:latin typeface="Times New Roman"/>
                          <a:cs typeface="Times New Roman"/>
                        </a:rPr>
                        <a:t>маусым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-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b="1" spc="9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80" dirty="0">
                          <a:latin typeface="Times New Roman"/>
                          <a:cs typeface="Times New Roman"/>
                        </a:rPr>
                        <a:t>тамыз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2860" algn="ctr">
                        <a:lnSpc>
                          <a:spcPct val="100000"/>
                        </a:lnSpc>
                        <a:tabLst>
                          <a:tab pos="454025" algn="l"/>
                          <a:tab pos="1694180" algn="l"/>
                          <a:tab pos="1972310" algn="l"/>
                          <a:tab pos="2429510" algn="l"/>
                        </a:tabLst>
                      </a:pPr>
                      <a:r>
                        <a:rPr sz="2300" b="1" spc="9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50" dirty="0">
                          <a:latin typeface="Times New Roman"/>
                          <a:cs typeface="Times New Roman"/>
                        </a:rPr>
                        <a:t>маусым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-5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b="1" spc="9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80" dirty="0">
                          <a:latin typeface="Times New Roman"/>
                          <a:cs typeface="Times New Roman"/>
                        </a:rPr>
                        <a:t>тамыз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2500"/>
                        </a:spcBef>
                      </a:pPr>
                      <a:r>
                        <a:rPr sz="2300" spc="195" dirty="0">
                          <a:latin typeface="Times New Roman"/>
                          <a:cs typeface="Times New Roman"/>
                        </a:rPr>
                        <a:t>«Педагогикалық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2225" algn="ctr">
                        <a:lnSpc>
                          <a:spcPct val="100000"/>
                        </a:lnSpc>
                      </a:pPr>
                      <a:r>
                        <a:rPr sz="2300" spc="204" dirty="0">
                          <a:latin typeface="Times New Roman"/>
                          <a:cs typeface="Times New Roman"/>
                        </a:rPr>
                        <a:t>ғылымдар»</a:t>
                      </a:r>
                      <a:r>
                        <a:rPr sz="2300" spc="43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spc="145" dirty="0">
                          <a:latin typeface="Times New Roman"/>
                          <a:cs typeface="Times New Roman"/>
                        </a:rPr>
                        <a:t>және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302260" marR="325120" algn="ctr">
                        <a:lnSpc>
                          <a:spcPct val="100000"/>
                        </a:lnSpc>
                        <a:tabLst>
                          <a:tab pos="1088390" algn="l"/>
                          <a:tab pos="2207895" algn="l"/>
                          <a:tab pos="2597785" algn="l"/>
                          <a:tab pos="3472815" algn="l"/>
                        </a:tabLst>
                      </a:pPr>
                      <a:r>
                        <a:rPr sz="2300" spc="170" dirty="0">
                          <a:latin typeface="Times New Roman"/>
                          <a:cs typeface="Times New Roman"/>
                        </a:rPr>
                        <a:t>«Денсаулық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80" dirty="0">
                          <a:latin typeface="Times New Roman"/>
                          <a:cs typeface="Times New Roman"/>
                        </a:rPr>
                        <a:t>сақтау»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75" dirty="0">
                          <a:latin typeface="Times New Roman"/>
                          <a:cs typeface="Times New Roman"/>
                        </a:rPr>
                        <a:t>білім </a:t>
                      </a:r>
                      <a:r>
                        <a:rPr sz="2300" spc="140" dirty="0">
                          <a:latin typeface="Times New Roman"/>
                          <a:cs typeface="Times New Roman"/>
                        </a:rPr>
                        <a:t>беру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200" dirty="0">
                          <a:latin typeface="Times New Roman"/>
                          <a:cs typeface="Times New Roman"/>
                        </a:rPr>
                        <a:t>салалары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80" dirty="0">
                          <a:latin typeface="Times New Roman"/>
                          <a:cs typeface="Times New Roman"/>
                        </a:rPr>
                        <a:t>бойынша </a:t>
                      </a:r>
                      <a:r>
                        <a:rPr sz="2300" spc="170" dirty="0">
                          <a:latin typeface="Times New Roman"/>
                          <a:cs typeface="Times New Roman"/>
                        </a:rPr>
                        <a:t>ЖЖОКБҰ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317500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</a:tr>
              <a:tr h="20078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5400" algn="ctr">
                        <a:lnSpc>
                          <a:spcPct val="100000"/>
                        </a:lnSpc>
                      </a:pPr>
                      <a:r>
                        <a:rPr sz="2300" b="1" spc="180" dirty="0">
                          <a:latin typeface="Times New Roman"/>
                          <a:cs typeface="Times New Roman"/>
                        </a:rPr>
                        <a:t>КОНКУРС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4130"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2700655" algn="l"/>
                        </a:tabLst>
                      </a:pPr>
                      <a:r>
                        <a:rPr sz="2300" b="1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300" b="1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b="1" spc="195" dirty="0">
                          <a:latin typeface="Times New Roman"/>
                          <a:cs typeface="Times New Roman"/>
                        </a:rPr>
                        <a:t>республикалық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b="1" spc="165" dirty="0">
                          <a:latin typeface="Times New Roman"/>
                          <a:cs typeface="Times New Roman"/>
                        </a:rPr>
                        <a:t>бюджет</a:t>
                      </a:r>
                      <a:r>
                        <a:rPr sz="2800" b="1" spc="165" dirty="0">
                          <a:latin typeface="Times New Roman"/>
                          <a:cs typeface="Times New Roman"/>
                        </a:rPr>
                        <a:t>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00965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4765" algn="ctr">
                        <a:lnSpc>
                          <a:spcPct val="100000"/>
                        </a:lnSpc>
                        <a:tabLst>
                          <a:tab pos="454025" algn="l"/>
                          <a:tab pos="1441450" algn="l"/>
                          <a:tab pos="1670050" algn="l"/>
                          <a:tab pos="2127250" algn="l"/>
                        </a:tabLst>
                      </a:pPr>
                      <a:r>
                        <a:rPr sz="2300" b="1" spc="90" dirty="0">
                          <a:latin typeface="Times New Roman"/>
                          <a:cs typeface="Times New Roman"/>
                        </a:rPr>
                        <a:t>13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75" dirty="0">
                          <a:latin typeface="Times New Roman"/>
                          <a:cs typeface="Times New Roman"/>
                        </a:rPr>
                        <a:t>шілде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-5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b="1" spc="9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65" dirty="0">
                          <a:latin typeface="Times New Roman"/>
                          <a:cs typeface="Times New Roman"/>
                        </a:rPr>
                        <a:t>шілде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310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45"/>
                        </a:spcBef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R="20955" algn="ctr">
                        <a:lnSpc>
                          <a:spcPct val="100000"/>
                        </a:lnSpc>
                        <a:tabLst>
                          <a:tab pos="454025" algn="l"/>
                          <a:tab pos="1774825" algn="l"/>
                        </a:tabLst>
                      </a:pPr>
                      <a:r>
                        <a:rPr sz="2300" b="1" spc="90" dirty="0">
                          <a:latin typeface="Times New Roman"/>
                          <a:cs typeface="Times New Roman"/>
                        </a:rPr>
                        <a:t>10</a:t>
                      </a:r>
                      <a:r>
                        <a:rPr sz="23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90" dirty="0">
                          <a:latin typeface="Times New Roman"/>
                          <a:cs typeface="Times New Roman"/>
                        </a:rPr>
                        <a:t>тамызға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300" spc="165" dirty="0">
                          <a:latin typeface="Times New Roman"/>
                          <a:cs typeface="Times New Roman"/>
                        </a:rPr>
                        <a:t>дейін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310515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 marR="241300" indent="1905" algn="ctr">
                        <a:lnSpc>
                          <a:spcPct val="100000"/>
                        </a:lnSpc>
                        <a:spcBef>
                          <a:spcPts val="2330"/>
                        </a:spcBef>
                      </a:pPr>
                      <a:r>
                        <a:rPr sz="2300" dirty="0">
                          <a:latin typeface="Times New Roman"/>
                          <a:cs typeface="Times New Roman"/>
                        </a:rPr>
                        <a:t>Өтінішті</a:t>
                      </a:r>
                      <a:r>
                        <a:rPr sz="23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spc="-30" dirty="0">
                          <a:latin typeface="Times New Roman"/>
                          <a:cs typeface="Times New Roman"/>
                        </a:rPr>
                        <a:t>қабылдауды</a:t>
                      </a:r>
                      <a:r>
                        <a:rPr sz="23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spc="-10" dirty="0">
                          <a:latin typeface="Times New Roman"/>
                          <a:cs typeface="Times New Roman"/>
                        </a:rPr>
                        <a:t>ЖЖОКБҰ қабылдау</a:t>
                      </a:r>
                      <a:r>
                        <a:rPr sz="23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spc="-20" dirty="0">
                          <a:latin typeface="Times New Roman"/>
                          <a:cs typeface="Times New Roman"/>
                        </a:rPr>
                        <a:t>комиссиялары</a:t>
                      </a:r>
                      <a:r>
                        <a:rPr sz="23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spc="-10" dirty="0">
                          <a:latin typeface="Times New Roman"/>
                          <a:cs typeface="Times New Roman"/>
                        </a:rPr>
                        <a:t>немесе 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"eGov"үкіметтік</a:t>
                      </a:r>
                      <a:r>
                        <a:rPr sz="23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dirty="0">
                          <a:latin typeface="Times New Roman"/>
                          <a:cs typeface="Times New Roman"/>
                        </a:rPr>
                        <a:t>порталы</a:t>
                      </a:r>
                      <a:r>
                        <a:rPr sz="23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300" spc="-10" dirty="0">
                          <a:latin typeface="Times New Roman"/>
                          <a:cs typeface="Times New Roman"/>
                        </a:rPr>
                        <a:t>жүзеге асырады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95910" marB="0">
                    <a:lnL w="28575">
                      <a:solidFill>
                        <a:srgbClr val="088BCE"/>
                      </a:solidFill>
                      <a:prstDash val="solid"/>
                    </a:lnL>
                    <a:lnR w="28575">
                      <a:solidFill>
                        <a:srgbClr val="088BCE"/>
                      </a:solidFill>
                      <a:prstDash val="solid"/>
                    </a:lnR>
                    <a:lnT w="28575">
                      <a:solidFill>
                        <a:srgbClr val="088BCE"/>
                      </a:solidFill>
                      <a:prstDash val="solid"/>
                    </a:lnT>
                    <a:lnB w="28575">
                      <a:solidFill>
                        <a:srgbClr val="088BCE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52400" y="8802622"/>
            <a:ext cx="17983200" cy="1371600"/>
          </a:xfrm>
          <a:custGeom>
            <a:avLst/>
            <a:gdLst/>
            <a:ahLst/>
            <a:cxnLst/>
            <a:rect l="l" t="t" r="r" b="b"/>
            <a:pathLst>
              <a:path w="17983200" h="1371600">
                <a:moveTo>
                  <a:pt x="0" y="1371599"/>
                </a:moveTo>
                <a:lnTo>
                  <a:pt x="17983200" y="1371599"/>
                </a:lnTo>
                <a:lnTo>
                  <a:pt x="17983200" y="0"/>
                </a:lnTo>
                <a:lnTo>
                  <a:pt x="0" y="0"/>
                </a:lnTo>
                <a:lnTo>
                  <a:pt x="0" y="1371599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31140" y="8754567"/>
            <a:ext cx="12359005" cy="9036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i="1" dirty="0">
                <a:latin typeface="Times New Roman"/>
                <a:cs typeface="Times New Roman"/>
              </a:rPr>
              <a:t>ҰБТ</a:t>
            </a:r>
            <a:r>
              <a:rPr sz="2400" i="1" spc="-100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сертификатын</a:t>
            </a:r>
            <a:r>
              <a:rPr sz="2400" i="1" spc="-80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тексеру</a:t>
            </a:r>
            <a:r>
              <a:rPr sz="2400" i="1" spc="-65" dirty="0">
                <a:latin typeface="Times New Roman"/>
                <a:cs typeface="Times New Roman"/>
              </a:rPr>
              <a:t> </a:t>
            </a:r>
            <a:r>
              <a:rPr sz="24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certificate.testcenter.kz</a:t>
            </a:r>
            <a:r>
              <a:rPr sz="2400" b="1" spc="-6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сайты</a:t>
            </a:r>
            <a:r>
              <a:rPr sz="2400" i="1" spc="-6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арқылы</a:t>
            </a:r>
            <a:r>
              <a:rPr sz="2400" i="1" spc="-9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жүзеге</a:t>
            </a:r>
            <a:r>
              <a:rPr sz="2400" i="1" spc="-7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асырылады</a:t>
            </a:r>
            <a:endParaRPr sz="2400">
              <a:latin typeface="Times New Roman"/>
              <a:cs typeface="Times New Roman"/>
            </a:endParaRPr>
          </a:p>
          <a:p>
            <a:pPr marL="356870" indent="-344170">
              <a:lnSpc>
                <a:spcPct val="100000"/>
              </a:lnSpc>
              <a:spcBef>
                <a:spcPts val="575"/>
              </a:spcBef>
              <a:buFont typeface="Arial MT"/>
              <a:buChar char="•"/>
              <a:tabLst>
                <a:tab pos="356870" algn="l"/>
              </a:tabLst>
            </a:pPr>
            <a:r>
              <a:rPr sz="2400" i="1" dirty="0">
                <a:latin typeface="Times New Roman"/>
                <a:cs typeface="Times New Roman"/>
              </a:rPr>
              <a:t>Білім</a:t>
            </a:r>
            <a:r>
              <a:rPr sz="2400" i="1" spc="-1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беру</a:t>
            </a:r>
            <a:r>
              <a:rPr sz="2400" i="1" spc="-8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гранты</a:t>
            </a:r>
            <a:r>
              <a:rPr sz="2400" i="1" spc="-114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куәліктерін</a:t>
            </a:r>
            <a:r>
              <a:rPr sz="2400" i="1" spc="-10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тексеру</a:t>
            </a:r>
            <a:r>
              <a:rPr sz="2400" i="1" spc="-65" dirty="0">
                <a:latin typeface="Times New Roman"/>
                <a:cs typeface="Times New Roman"/>
              </a:rPr>
              <a:t> </a:t>
            </a:r>
            <a:r>
              <a:rPr sz="24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3"/>
              </a:rPr>
              <a:t>grant.testcenter.kz</a:t>
            </a:r>
            <a:r>
              <a:rPr sz="2400" b="1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сайт</a:t>
            </a:r>
            <a:r>
              <a:rPr sz="2400" i="1" spc="-8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арқылы</a:t>
            </a:r>
            <a:r>
              <a:rPr sz="2400" i="1" spc="-11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жүзеге</a:t>
            </a:r>
            <a:r>
              <a:rPr sz="2400" i="1" spc="-8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асырылады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7" y="0"/>
            <a:ext cx="18285460" cy="1487805"/>
          </a:xfrm>
          <a:custGeom>
            <a:avLst/>
            <a:gdLst/>
            <a:ahLst/>
            <a:cxnLst/>
            <a:rect l="l" t="t" r="r" b="b"/>
            <a:pathLst>
              <a:path w="18285460" h="1487805">
                <a:moveTo>
                  <a:pt x="18284952" y="0"/>
                </a:moveTo>
                <a:lnTo>
                  <a:pt x="0" y="0"/>
                </a:lnTo>
                <a:lnTo>
                  <a:pt x="0" y="1487424"/>
                </a:lnTo>
                <a:lnTo>
                  <a:pt x="18284952" y="1487423"/>
                </a:lnTo>
                <a:lnTo>
                  <a:pt x="18284952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893" y="85801"/>
            <a:ext cx="1704848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>
                <a:latin typeface="Times New Roman"/>
                <a:cs typeface="Times New Roman"/>
              </a:rPr>
              <a:t>КОНКУРСҚА</a:t>
            </a:r>
            <a:r>
              <a:rPr spc="-155" dirty="0">
                <a:latin typeface="Times New Roman"/>
                <a:cs typeface="Times New Roman"/>
              </a:rPr>
              <a:t> </a:t>
            </a:r>
            <a:r>
              <a:rPr spc="-55" dirty="0">
                <a:latin typeface="Times New Roman"/>
                <a:cs typeface="Times New Roman"/>
              </a:rPr>
              <a:t>ҚАТЫСУ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НЕМЕСЕ</a:t>
            </a:r>
            <a:r>
              <a:rPr spc="-1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АҚЫЛЫ</a:t>
            </a:r>
            <a:r>
              <a:rPr spc="-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ОҚУҒА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spc="-35" dirty="0">
                <a:latin typeface="Times New Roman"/>
                <a:cs typeface="Times New Roman"/>
              </a:rPr>
              <a:t>ҚАБЫЛДАУ</a:t>
            </a:r>
            <a:r>
              <a:rPr spc="-130" dirty="0">
                <a:latin typeface="Times New Roman"/>
                <a:cs typeface="Times New Roman"/>
              </a:rPr>
              <a:t> </a:t>
            </a:r>
            <a:r>
              <a:rPr spc="-20" dirty="0">
                <a:latin typeface="Times New Roman"/>
                <a:cs typeface="Times New Roman"/>
              </a:rPr>
              <a:t>ҮШІН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68851" y="695960"/>
            <a:ext cx="10081260" cy="2584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44880" algn="ctr">
              <a:lnSpc>
                <a:spcPct val="100000"/>
              </a:lnSpc>
              <a:spcBef>
                <a:spcPts val="105"/>
              </a:spcBef>
            </a:pPr>
            <a:r>
              <a:rPr sz="4000" b="1" dirty="0">
                <a:solidFill>
                  <a:srgbClr val="FFFFFF"/>
                </a:solidFill>
                <a:latin typeface="Times New Roman"/>
                <a:cs typeface="Times New Roman"/>
              </a:rPr>
              <a:t>ШЕКТІ</a:t>
            </a:r>
            <a:r>
              <a:rPr sz="40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БАЛЛ</a:t>
            </a: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20"/>
              </a:spcBef>
              <a:tabLst>
                <a:tab pos="1851025" algn="l"/>
                <a:tab pos="2980055" algn="l"/>
                <a:tab pos="5789295" algn="l"/>
                <a:tab pos="8766175" algn="l"/>
              </a:tabLst>
            </a:pPr>
            <a:r>
              <a:rPr sz="3200" b="1" spc="110" dirty="0">
                <a:solidFill>
                  <a:srgbClr val="088BCE"/>
                </a:solidFill>
                <a:latin typeface="Times New Roman"/>
                <a:cs typeface="Times New Roman"/>
              </a:rPr>
              <a:t>ТОЛЫҚ</a:t>
            </a:r>
            <a:r>
              <a:rPr sz="3200" b="1" dirty="0">
                <a:solidFill>
                  <a:srgbClr val="088BCE"/>
                </a:solidFill>
                <a:latin typeface="Times New Roman"/>
                <a:cs typeface="Times New Roman"/>
              </a:rPr>
              <a:t>	</a:t>
            </a:r>
            <a:r>
              <a:rPr sz="3200" b="1" spc="100" dirty="0">
                <a:solidFill>
                  <a:srgbClr val="088BCE"/>
                </a:solidFill>
                <a:latin typeface="Times New Roman"/>
                <a:cs typeface="Times New Roman"/>
              </a:rPr>
              <a:t>ОҚУ</a:t>
            </a:r>
            <a:r>
              <a:rPr sz="3200" b="1" dirty="0">
                <a:solidFill>
                  <a:srgbClr val="088BCE"/>
                </a:solidFill>
                <a:latin typeface="Times New Roman"/>
                <a:cs typeface="Times New Roman"/>
              </a:rPr>
              <a:t>	</a:t>
            </a:r>
            <a:r>
              <a:rPr sz="3200" b="1" spc="180" dirty="0">
                <a:solidFill>
                  <a:srgbClr val="088BCE"/>
                </a:solidFill>
                <a:latin typeface="Times New Roman"/>
                <a:cs typeface="Times New Roman"/>
              </a:rPr>
              <a:t>МЕРЗІМІНЕ</a:t>
            </a:r>
            <a:r>
              <a:rPr sz="3200" b="1" dirty="0">
                <a:solidFill>
                  <a:srgbClr val="088BCE"/>
                </a:solidFill>
                <a:latin typeface="Times New Roman"/>
                <a:cs typeface="Times New Roman"/>
              </a:rPr>
              <a:t>	</a:t>
            </a:r>
            <a:r>
              <a:rPr sz="3200" b="1" spc="170" dirty="0">
                <a:solidFill>
                  <a:srgbClr val="088BCE"/>
                </a:solidFill>
                <a:latin typeface="Times New Roman"/>
                <a:cs typeface="Times New Roman"/>
              </a:rPr>
              <a:t>ТҮСУШІЛЕР</a:t>
            </a:r>
            <a:r>
              <a:rPr sz="3200" b="1" dirty="0">
                <a:solidFill>
                  <a:srgbClr val="088BCE"/>
                </a:solidFill>
                <a:latin typeface="Times New Roman"/>
                <a:cs typeface="Times New Roman"/>
              </a:rPr>
              <a:t>	</a:t>
            </a:r>
            <a:r>
              <a:rPr sz="3200" b="1" spc="130" dirty="0">
                <a:solidFill>
                  <a:srgbClr val="088BCE"/>
                </a:solidFill>
                <a:latin typeface="Times New Roman"/>
                <a:cs typeface="Times New Roman"/>
              </a:rPr>
              <a:t>ҮШІН</a:t>
            </a:r>
            <a:endParaRPr sz="3200">
              <a:latin typeface="Times New Roman"/>
              <a:cs typeface="Times New Roman"/>
            </a:endParaRPr>
          </a:p>
          <a:p>
            <a:pPr marR="363220" algn="ctr">
              <a:lnSpc>
                <a:spcPct val="100000"/>
              </a:lnSpc>
              <a:spcBef>
                <a:spcPts val="380"/>
              </a:spcBef>
              <a:tabLst>
                <a:tab pos="2651760" algn="l"/>
              </a:tabLst>
            </a:pPr>
            <a:r>
              <a:rPr sz="6000" spc="-10" dirty="0">
                <a:solidFill>
                  <a:srgbClr val="006FC0"/>
                </a:solidFill>
                <a:latin typeface="Times New Roman"/>
                <a:cs typeface="Times New Roman"/>
              </a:rPr>
              <a:t>ШЕКТІ</a:t>
            </a:r>
            <a:r>
              <a:rPr sz="6000" dirty="0">
                <a:solidFill>
                  <a:srgbClr val="006FC0"/>
                </a:solidFill>
                <a:latin typeface="Times New Roman"/>
                <a:cs typeface="Times New Roman"/>
              </a:rPr>
              <a:t>	</a:t>
            </a:r>
            <a:r>
              <a:rPr sz="6000" spc="-20" dirty="0">
                <a:solidFill>
                  <a:srgbClr val="006FC0"/>
                </a:solidFill>
                <a:latin typeface="Times New Roman"/>
                <a:cs typeface="Times New Roman"/>
              </a:rPr>
              <a:t>БАЛЛ</a:t>
            </a:r>
            <a:endParaRPr sz="60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26107" y="4434890"/>
            <a:ext cx="15365730" cy="681355"/>
            <a:chOff x="1626107" y="4434890"/>
            <a:chExt cx="15365730" cy="681355"/>
          </a:xfrm>
        </p:grpSpPr>
        <p:sp>
          <p:nvSpPr>
            <p:cNvPr id="6" name="object 6"/>
            <p:cNvSpPr/>
            <p:nvPr/>
          </p:nvSpPr>
          <p:spPr>
            <a:xfrm>
              <a:off x="1626107" y="4765548"/>
              <a:ext cx="15365730" cy="0"/>
            </a:xfrm>
            <a:custGeom>
              <a:avLst/>
              <a:gdLst/>
              <a:ahLst/>
              <a:cxnLst/>
              <a:rect l="l" t="t" r="r" b="b"/>
              <a:pathLst>
                <a:path w="15365730">
                  <a:moveTo>
                    <a:pt x="0" y="0"/>
                  </a:moveTo>
                  <a:lnTo>
                    <a:pt x="15365222" y="0"/>
                  </a:lnTo>
                </a:path>
              </a:pathLst>
            </a:custGeom>
            <a:ln w="76200">
              <a:solidFill>
                <a:srgbClr val="1737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33800" y="4434890"/>
              <a:ext cx="659714" cy="659714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84091" y="4460748"/>
              <a:ext cx="563880" cy="56387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784091" y="4460748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79">
                  <a:moveTo>
                    <a:pt x="0" y="281939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40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80" y="281939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40" y="563879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39"/>
                  </a:lnTo>
                  <a:close/>
                </a:path>
              </a:pathLst>
            </a:custGeom>
            <a:ln w="9144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92895" y="4456226"/>
              <a:ext cx="659714" cy="65971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3188" y="4482084"/>
              <a:ext cx="563879" cy="56387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743188" y="4482084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79">
                  <a:moveTo>
                    <a:pt x="0" y="281939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39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79" y="281939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39" y="563879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39"/>
                  </a:lnTo>
                  <a:close/>
                </a:path>
              </a:pathLst>
            </a:custGeom>
            <a:ln w="9144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591031" y="4456226"/>
              <a:ext cx="659714" cy="65971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641324" y="4482084"/>
              <a:ext cx="563880" cy="56387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3641324" y="4482084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80" h="563879">
                  <a:moveTo>
                    <a:pt x="0" y="281939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40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80" y="281939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40" y="563879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39"/>
                  </a:lnTo>
                  <a:close/>
                </a:path>
              </a:pathLst>
            </a:custGeom>
            <a:ln w="9144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866900" y="6818426"/>
            <a:ext cx="14882494" cy="659765"/>
            <a:chOff x="1866900" y="6818426"/>
            <a:chExt cx="14882494" cy="659765"/>
          </a:xfrm>
        </p:grpSpPr>
        <p:sp>
          <p:nvSpPr>
            <p:cNvPr id="17" name="object 17"/>
            <p:cNvSpPr/>
            <p:nvPr/>
          </p:nvSpPr>
          <p:spPr>
            <a:xfrm>
              <a:off x="1866900" y="7127747"/>
              <a:ext cx="14882494" cy="0"/>
            </a:xfrm>
            <a:custGeom>
              <a:avLst/>
              <a:gdLst/>
              <a:ahLst/>
              <a:cxnLst/>
              <a:rect l="l" t="t" r="r" b="b"/>
              <a:pathLst>
                <a:path w="14882494">
                  <a:moveTo>
                    <a:pt x="0" y="0"/>
                  </a:moveTo>
                  <a:lnTo>
                    <a:pt x="14882114" y="0"/>
                  </a:lnTo>
                </a:path>
              </a:pathLst>
            </a:custGeom>
            <a:ln w="76200">
              <a:solidFill>
                <a:srgbClr val="1737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42432" y="6818426"/>
              <a:ext cx="659714" cy="65971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92723" y="6844283"/>
              <a:ext cx="563879" cy="56387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5792723" y="6844283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79">
                  <a:moveTo>
                    <a:pt x="0" y="281939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39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79" y="281939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39" y="563879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39"/>
                  </a:lnTo>
                  <a:close/>
                </a:path>
              </a:pathLst>
            </a:custGeom>
            <a:ln w="9144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268456" y="6818426"/>
              <a:ext cx="659714" cy="65971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318747" y="6844283"/>
              <a:ext cx="563879" cy="563879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1318747" y="6844283"/>
              <a:ext cx="563880" cy="563880"/>
            </a:xfrm>
            <a:custGeom>
              <a:avLst/>
              <a:gdLst/>
              <a:ahLst/>
              <a:cxnLst/>
              <a:rect l="l" t="t" r="r" b="b"/>
              <a:pathLst>
                <a:path w="563879" h="563879">
                  <a:moveTo>
                    <a:pt x="0" y="281939"/>
                  </a:moveTo>
                  <a:lnTo>
                    <a:pt x="3690" y="236210"/>
                  </a:lnTo>
                  <a:lnTo>
                    <a:pt x="14374" y="192828"/>
                  </a:lnTo>
                  <a:lnTo>
                    <a:pt x="31471" y="152376"/>
                  </a:lnTo>
                  <a:lnTo>
                    <a:pt x="54400" y="115433"/>
                  </a:lnTo>
                  <a:lnTo>
                    <a:pt x="82581" y="82581"/>
                  </a:lnTo>
                  <a:lnTo>
                    <a:pt x="115433" y="54400"/>
                  </a:lnTo>
                  <a:lnTo>
                    <a:pt x="152376" y="31471"/>
                  </a:lnTo>
                  <a:lnTo>
                    <a:pt x="192828" y="14374"/>
                  </a:lnTo>
                  <a:lnTo>
                    <a:pt x="236210" y="3690"/>
                  </a:lnTo>
                  <a:lnTo>
                    <a:pt x="281940" y="0"/>
                  </a:lnTo>
                  <a:lnTo>
                    <a:pt x="327669" y="3690"/>
                  </a:lnTo>
                  <a:lnTo>
                    <a:pt x="371051" y="14374"/>
                  </a:lnTo>
                  <a:lnTo>
                    <a:pt x="411503" y="31471"/>
                  </a:lnTo>
                  <a:lnTo>
                    <a:pt x="448446" y="54400"/>
                  </a:lnTo>
                  <a:lnTo>
                    <a:pt x="481298" y="82581"/>
                  </a:lnTo>
                  <a:lnTo>
                    <a:pt x="509479" y="115433"/>
                  </a:lnTo>
                  <a:lnTo>
                    <a:pt x="532408" y="152376"/>
                  </a:lnTo>
                  <a:lnTo>
                    <a:pt x="549505" y="192828"/>
                  </a:lnTo>
                  <a:lnTo>
                    <a:pt x="560189" y="236210"/>
                  </a:lnTo>
                  <a:lnTo>
                    <a:pt x="563879" y="281939"/>
                  </a:lnTo>
                  <a:lnTo>
                    <a:pt x="560189" y="327669"/>
                  </a:lnTo>
                  <a:lnTo>
                    <a:pt x="549505" y="371051"/>
                  </a:lnTo>
                  <a:lnTo>
                    <a:pt x="532408" y="411503"/>
                  </a:lnTo>
                  <a:lnTo>
                    <a:pt x="509479" y="448446"/>
                  </a:lnTo>
                  <a:lnTo>
                    <a:pt x="481298" y="481298"/>
                  </a:lnTo>
                  <a:lnTo>
                    <a:pt x="448446" y="509479"/>
                  </a:lnTo>
                  <a:lnTo>
                    <a:pt x="411503" y="532408"/>
                  </a:lnTo>
                  <a:lnTo>
                    <a:pt x="371051" y="549505"/>
                  </a:lnTo>
                  <a:lnTo>
                    <a:pt x="327669" y="560189"/>
                  </a:lnTo>
                  <a:lnTo>
                    <a:pt x="281940" y="563879"/>
                  </a:lnTo>
                  <a:lnTo>
                    <a:pt x="236210" y="560189"/>
                  </a:lnTo>
                  <a:lnTo>
                    <a:pt x="192828" y="549505"/>
                  </a:lnTo>
                  <a:lnTo>
                    <a:pt x="152376" y="532408"/>
                  </a:lnTo>
                  <a:lnTo>
                    <a:pt x="115433" y="509479"/>
                  </a:lnTo>
                  <a:lnTo>
                    <a:pt x="82581" y="481298"/>
                  </a:lnTo>
                  <a:lnTo>
                    <a:pt x="54400" y="448446"/>
                  </a:lnTo>
                  <a:lnTo>
                    <a:pt x="31471" y="411503"/>
                  </a:lnTo>
                  <a:lnTo>
                    <a:pt x="14374" y="371051"/>
                  </a:lnTo>
                  <a:lnTo>
                    <a:pt x="3690" y="327669"/>
                  </a:lnTo>
                  <a:lnTo>
                    <a:pt x="0" y="281939"/>
                  </a:lnTo>
                  <a:close/>
                </a:path>
              </a:pathLst>
            </a:custGeom>
            <a:ln w="9144">
              <a:solidFill>
                <a:srgbClr val="F692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3542685" y="3500628"/>
            <a:ext cx="1049020" cy="819785"/>
            <a:chOff x="3542685" y="3500628"/>
            <a:chExt cx="1049020" cy="819785"/>
          </a:xfrm>
        </p:grpSpPr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42685" y="3511968"/>
              <a:ext cx="1048645" cy="807956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589273" y="3509772"/>
              <a:ext cx="945134" cy="699769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589273" y="3509772"/>
              <a:ext cx="945515" cy="699770"/>
            </a:xfrm>
            <a:custGeom>
              <a:avLst/>
              <a:gdLst/>
              <a:ahLst/>
              <a:cxnLst/>
              <a:rect l="l" t="t" r="r" b="b"/>
              <a:pathLst>
                <a:path w="945514" h="699770">
                  <a:moveTo>
                    <a:pt x="726566" y="34289"/>
                  </a:moveTo>
                  <a:lnTo>
                    <a:pt x="684379" y="56433"/>
                  </a:lnTo>
                  <a:lnTo>
                    <a:pt x="668020" y="107314"/>
                  </a:lnTo>
                  <a:lnTo>
                    <a:pt x="664421" y="160814"/>
                  </a:lnTo>
                  <a:lnTo>
                    <a:pt x="663162" y="205771"/>
                  </a:lnTo>
                  <a:lnTo>
                    <a:pt x="662262" y="262857"/>
                  </a:lnTo>
                  <a:lnTo>
                    <a:pt x="661722" y="332063"/>
                  </a:lnTo>
                  <a:lnTo>
                    <a:pt x="661542" y="413385"/>
                  </a:lnTo>
                  <a:lnTo>
                    <a:pt x="662162" y="478845"/>
                  </a:lnTo>
                  <a:lnTo>
                    <a:pt x="664019" y="532542"/>
                  </a:lnTo>
                  <a:lnTo>
                    <a:pt x="667115" y="574476"/>
                  </a:lnTo>
                  <a:lnTo>
                    <a:pt x="675622" y="620795"/>
                  </a:lnTo>
                  <a:lnTo>
                    <a:pt x="700287" y="656951"/>
                  </a:lnTo>
                  <a:lnTo>
                    <a:pt x="729488" y="663701"/>
                  </a:lnTo>
                  <a:lnTo>
                    <a:pt x="741106" y="662703"/>
                  </a:lnTo>
                  <a:lnTo>
                    <a:pt x="775964" y="632039"/>
                  </a:lnTo>
                  <a:lnTo>
                    <a:pt x="787826" y="589176"/>
                  </a:lnTo>
                  <a:lnTo>
                    <a:pt x="792479" y="348995"/>
                  </a:lnTo>
                  <a:lnTo>
                    <a:pt x="792341" y="269932"/>
                  </a:lnTo>
                  <a:lnTo>
                    <a:pt x="791940" y="209311"/>
                  </a:lnTo>
                  <a:lnTo>
                    <a:pt x="791301" y="167098"/>
                  </a:lnTo>
                  <a:lnTo>
                    <a:pt x="787112" y="111581"/>
                  </a:lnTo>
                  <a:lnTo>
                    <a:pt x="775249" y="64996"/>
                  </a:lnTo>
                  <a:lnTo>
                    <a:pt x="739445" y="35268"/>
                  </a:lnTo>
                  <a:lnTo>
                    <a:pt x="726566" y="34289"/>
                  </a:lnTo>
                  <a:close/>
                </a:path>
                <a:path w="945514" h="699770">
                  <a:moveTo>
                    <a:pt x="120396" y="13970"/>
                  </a:moveTo>
                  <a:lnTo>
                    <a:pt x="435101" y="13970"/>
                  </a:lnTo>
                  <a:lnTo>
                    <a:pt x="385063" y="141731"/>
                  </a:lnTo>
                  <a:lnTo>
                    <a:pt x="120396" y="141731"/>
                  </a:lnTo>
                  <a:lnTo>
                    <a:pt x="95123" y="208660"/>
                  </a:lnTo>
                  <a:lnTo>
                    <a:pt x="149901" y="212830"/>
                  </a:lnTo>
                  <a:lnTo>
                    <a:pt x="200316" y="221017"/>
                  </a:lnTo>
                  <a:lnTo>
                    <a:pt x="246364" y="233219"/>
                  </a:lnTo>
                  <a:lnTo>
                    <a:pt x="288040" y="249432"/>
                  </a:lnTo>
                  <a:lnTo>
                    <a:pt x="325342" y="269653"/>
                  </a:lnTo>
                  <a:lnTo>
                    <a:pt x="358266" y="293877"/>
                  </a:lnTo>
                  <a:lnTo>
                    <a:pt x="391437" y="328336"/>
                  </a:lnTo>
                  <a:lnTo>
                    <a:pt x="415131" y="366760"/>
                  </a:lnTo>
                  <a:lnTo>
                    <a:pt x="429347" y="409160"/>
                  </a:lnTo>
                  <a:lnTo>
                    <a:pt x="434086" y="455549"/>
                  </a:lnTo>
                  <a:lnTo>
                    <a:pt x="431893" y="486338"/>
                  </a:lnTo>
                  <a:lnTo>
                    <a:pt x="414315" y="546917"/>
                  </a:lnTo>
                  <a:lnTo>
                    <a:pt x="379497" y="604617"/>
                  </a:lnTo>
                  <a:lnTo>
                    <a:pt x="329916" y="650198"/>
                  </a:lnTo>
                  <a:lnTo>
                    <a:pt x="267025" y="681821"/>
                  </a:lnTo>
                  <a:lnTo>
                    <a:pt x="196921" y="697771"/>
                  </a:lnTo>
                  <a:lnTo>
                    <a:pt x="159512" y="699769"/>
                  </a:lnTo>
                  <a:lnTo>
                    <a:pt x="120765" y="697861"/>
                  </a:lnTo>
                  <a:lnTo>
                    <a:pt x="57606" y="682517"/>
                  </a:lnTo>
                  <a:lnTo>
                    <a:pt x="19718" y="657796"/>
                  </a:lnTo>
                  <a:lnTo>
                    <a:pt x="2412" y="619505"/>
                  </a:lnTo>
                  <a:lnTo>
                    <a:pt x="3415" y="609149"/>
                  </a:lnTo>
                  <a:lnTo>
                    <a:pt x="26894" y="574746"/>
                  </a:lnTo>
                  <a:lnTo>
                    <a:pt x="65619" y="566029"/>
                  </a:lnTo>
                  <a:lnTo>
                    <a:pt x="106791" y="579002"/>
                  </a:lnTo>
                  <a:lnTo>
                    <a:pt x="140700" y="599819"/>
                  </a:lnTo>
                  <a:lnTo>
                    <a:pt x="162940" y="615061"/>
                  </a:lnTo>
                  <a:lnTo>
                    <a:pt x="177559" y="624653"/>
                  </a:lnTo>
                  <a:lnTo>
                    <a:pt x="215011" y="643763"/>
                  </a:lnTo>
                  <a:lnTo>
                    <a:pt x="249681" y="649731"/>
                  </a:lnTo>
                  <a:lnTo>
                    <a:pt x="269283" y="647874"/>
                  </a:lnTo>
                  <a:lnTo>
                    <a:pt x="318897" y="620013"/>
                  </a:lnTo>
                  <a:lnTo>
                    <a:pt x="340217" y="587327"/>
                  </a:lnTo>
                  <a:lnTo>
                    <a:pt x="347345" y="548639"/>
                  </a:lnTo>
                  <a:lnTo>
                    <a:pt x="341891" y="507063"/>
                  </a:lnTo>
                  <a:lnTo>
                    <a:pt x="325532" y="469582"/>
                  </a:lnTo>
                  <a:lnTo>
                    <a:pt x="298267" y="436197"/>
                  </a:lnTo>
                  <a:lnTo>
                    <a:pt x="260096" y="406907"/>
                  </a:lnTo>
                  <a:lnTo>
                    <a:pt x="223381" y="387294"/>
                  </a:lnTo>
                  <a:lnTo>
                    <a:pt x="183034" y="372038"/>
                  </a:lnTo>
                  <a:lnTo>
                    <a:pt x="139047" y="361142"/>
                  </a:lnTo>
                  <a:lnTo>
                    <a:pt x="91415" y="354604"/>
                  </a:lnTo>
                  <a:lnTo>
                    <a:pt x="40131" y="352425"/>
                  </a:lnTo>
                  <a:lnTo>
                    <a:pt x="32557" y="352450"/>
                  </a:lnTo>
                  <a:lnTo>
                    <a:pt x="23352" y="352536"/>
                  </a:lnTo>
                  <a:lnTo>
                    <a:pt x="12503" y="352692"/>
                  </a:lnTo>
                  <a:lnTo>
                    <a:pt x="0" y="352932"/>
                  </a:lnTo>
                  <a:lnTo>
                    <a:pt x="120396" y="13970"/>
                  </a:lnTo>
                  <a:close/>
                </a:path>
                <a:path w="945514" h="699770">
                  <a:moveTo>
                    <a:pt x="727963" y="0"/>
                  </a:moveTo>
                  <a:lnTo>
                    <a:pt x="784542" y="9985"/>
                  </a:lnTo>
                  <a:lnTo>
                    <a:pt x="837311" y="39877"/>
                  </a:lnTo>
                  <a:lnTo>
                    <a:pt x="881300" y="86677"/>
                  </a:lnTo>
                  <a:lnTo>
                    <a:pt x="911860" y="147193"/>
                  </a:lnTo>
                  <a:lnTo>
                    <a:pt x="926381" y="194651"/>
                  </a:lnTo>
                  <a:lnTo>
                    <a:pt x="936783" y="244252"/>
                  </a:lnTo>
                  <a:lnTo>
                    <a:pt x="943042" y="295997"/>
                  </a:lnTo>
                  <a:lnTo>
                    <a:pt x="945134" y="349885"/>
                  </a:lnTo>
                  <a:lnTo>
                    <a:pt x="943352" y="399343"/>
                  </a:lnTo>
                  <a:lnTo>
                    <a:pt x="938022" y="447135"/>
                  </a:lnTo>
                  <a:lnTo>
                    <a:pt x="929167" y="493260"/>
                  </a:lnTo>
                  <a:lnTo>
                    <a:pt x="916813" y="537717"/>
                  </a:lnTo>
                  <a:lnTo>
                    <a:pt x="897096" y="586454"/>
                  </a:lnTo>
                  <a:lnTo>
                    <a:pt x="871474" y="625475"/>
                  </a:lnTo>
                  <a:lnTo>
                    <a:pt x="841057" y="656161"/>
                  </a:lnTo>
                  <a:lnTo>
                    <a:pt x="806830" y="679703"/>
                  </a:lnTo>
                  <a:lnTo>
                    <a:pt x="769016" y="694785"/>
                  </a:lnTo>
                  <a:lnTo>
                    <a:pt x="727963" y="699769"/>
                  </a:lnTo>
                  <a:lnTo>
                    <a:pt x="704270" y="698222"/>
                  </a:lnTo>
                  <a:lnTo>
                    <a:pt x="660455" y="685839"/>
                  </a:lnTo>
                  <a:lnTo>
                    <a:pt x="621282" y="661288"/>
                  </a:lnTo>
                  <a:lnTo>
                    <a:pt x="586559" y="625856"/>
                  </a:lnTo>
                  <a:lnTo>
                    <a:pt x="560339" y="585896"/>
                  </a:lnTo>
                  <a:lnTo>
                    <a:pt x="541289" y="541077"/>
                  </a:lnTo>
                  <a:lnTo>
                    <a:pt x="523430" y="476257"/>
                  </a:lnTo>
                  <a:lnTo>
                    <a:pt x="516763" y="437419"/>
                  </a:lnTo>
                  <a:lnTo>
                    <a:pt x="512762" y="397962"/>
                  </a:lnTo>
                  <a:lnTo>
                    <a:pt x="511428" y="357886"/>
                  </a:lnTo>
                  <a:lnTo>
                    <a:pt x="513355" y="304234"/>
                  </a:lnTo>
                  <a:lnTo>
                    <a:pt x="519128" y="252809"/>
                  </a:lnTo>
                  <a:lnTo>
                    <a:pt x="528734" y="203598"/>
                  </a:lnTo>
                  <a:lnTo>
                    <a:pt x="542163" y="156591"/>
                  </a:lnTo>
                  <a:lnTo>
                    <a:pt x="556454" y="120896"/>
                  </a:lnTo>
                  <a:lnTo>
                    <a:pt x="594848" y="62793"/>
                  </a:lnTo>
                  <a:lnTo>
                    <a:pt x="645114" y="22717"/>
                  </a:lnTo>
                  <a:lnTo>
                    <a:pt x="699633" y="2524"/>
                  </a:lnTo>
                  <a:lnTo>
                    <a:pt x="727963" y="0"/>
                  </a:lnTo>
                  <a:close/>
                </a:path>
              </a:pathLst>
            </a:custGeom>
            <a:ln w="18288">
              <a:solidFill>
                <a:srgbClr val="FBFB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8495494" y="3465321"/>
            <a:ext cx="1055370" cy="818515"/>
            <a:chOff x="8495494" y="3465321"/>
            <a:chExt cx="1055370" cy="818515"/>
          </a:xfrm>
        </p:grpSpPr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95494" y="3475391"/>
              <a:ext cx="1054851" cy="80795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549386" y="3474465"/>
              <a:ext cx="945134" cy="699769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8549386" y="3474465"/>
              <a:ext cx="945515" cy="699770"/>
            </a:xfrm>
            <a:custGeom>
              <a:avLst/>
              <a:gdLst/>
              <a:ahLst/>
              <a:cxnLst/>
              <a:rect l="l" t="t" r="r" b="b"/>
              <a:pathLst>
                <a:path w="945515" h="699770">
                  <a:moveTo>
                    <a:pt x="726567" y="34162"/>
                  </a:moveTo>
                  <a:lnTo>
                    <a:pt x="684432" y="56433"/>
                  </a:lnTo>
                  <a:lnTo>
                    <a:pt x="668020" y="107314"/>
                  </a:lnTo>
                  <a:lnTo>
                    <a:pt x="664511" y="160781"/>
                  </a:lnTo>
                  <a:lnTo>
                    <a:pt x="663273" y="205708"/>
                  </a:lnTo>
                  <a:lnTo>
                    <a:pt x="662384" y="262762"/>
                  </a:lnTo>
                  <a:lnTo>
                    <a:pt x="661849" y="331946"/>
                  </a:lnTo>
                  <a:lnTo>
                    <a:pt x="661670" y="413257"/>
                  </a:lnTo>
                  <a:lnTo>
                    <a:pt x="662289" y="478791"/>
                  </a:lnTo>
                  <a:lnTo>
                    <a:pt x="664146" y="532526"/>
                  </a:lnTo>
                  <a:lnTo>
                    <a:pt x="667242" y="574474"/>
                  </a:lnTo>
                  <a:lnTo>
                    <a:pt x="675695" y="620740"/>
                  </a:lnTo>
                  <a:lnTo>
                    <a:pt x="700359" y="656877"/>
                  </a:lnTo>
                  <a:lnTo>
                    <a:pt x="729488" y="663574"/>
                  </a:lnTo>
                  <a:lnTo>
                    <a:pt x="741106" y="662594"/>
                  </a:lnTo>
                  <a:lnTo>
                    <a:pt x="775981" y="631983"/>
                  </a:lnTo>
                  <a:lnTo>
                    <a:pt x="787880" y="589121"/>
                  </a:lnTo>
                  <a:lnTo>
                    <a:pt x="792480" y="348868"/>
                  </a:lnTo>
                  <a:lnTo>
                    <a:pt x="792358" y="269861"/>
                  </a:lnTo>
                  <a:lnTo>
                    <a:pt x="791987" y="209248"/>
                  </a:lnTo>
                  <a:lnTo>
                    <a:pt x="791354" y="167042"/>
                  </a:lnTo>
                  <a:lnTo>
                    <a:pt x="787112" y="111581"/>
                  </a:lnTo>
                  <a:lnTo>
                    <a:pt x="775249" y="64996"/>
                  </a:lnTo>
                  <a:lnTo>
                    <a:pt x="739499" y="35161"/>
                  </a:lnTo>
                  <a:lnTo>
                    <a:pt x="726567" y="34162"/>
                  </a:lnTo>
                  <a:close/>
                </a:path>
                <a:path w="945515" h="699770">
                  <a:moveTo>
                    <a:pt x="48514" y="13842"/>
                  </a:moveTo>
                  <a:lnTo>
                    <a:pt x="448945" y="13842"/>
                  </a:lnTo>
                  <a:lnTo>
                    <a:pt x="223520" y="699769"/>
                  </a:lnTo>
                  <a:lnTo>
                    <a:pt x="145669" y="699769"/>
                  </a:lnTo>
                  <a:lnTo>
                    <a:pt x="328549" y="145160"/>
                  </a:lnTo>
                  <a:lnTo>
                    <a:pt x="189230" y="145160"/>
                  </a:lnTo>
                  <a:lnTo>
                    <a:pt x="150913" y="146494"/>
                  </a:lnTo>
                  <a:lnTo>
                    <a:pt x="89521" y="157162"/>
                  </a:lnTo>
                  <a:lnTo>
                    <a:pt x="52657" y="175569"/>
                  </a:lnTo>
                  <a:lnTo>
                    <a:pt x="18796" y="222503"/>
                  </a:lnTo>
                  <a:lnTo>
                    <a:pt x="0" y="222503"/>
                  </a:lnTo>
                  <a:lnTo>
                    <a:pt x="48514" y="13842"/>
                  </a:lnTo>
                  <a:close/>
                </a:path>
                <a:path w="945515" h="699770">
                  <a:moveTo>
                    <a:pt x="728091" y="0"/>
                  </a:moveTo>
                  <a:lnTo>
                    <a:pt x="784606" y="9985"/>
                  </a:lnTo>
                  <a:lnTo>
                    <a:pt x="837311" y="39877"/>
                  </a:lnTo>
                  <a:lnTo>
                    <a:pt x="881348" y="86629"/>
                  </a:lnTo>
                  <a:lnTo>
                    <a:pt x="911860" y="147192"/>
                  </a:lnTo>
                  <a:lnTo>
                    <a:pt x="926435" y="194579"/>
                  </a:lnTo>
                  <a:lnTo>
                    <a:pt x="936831" y="244157"/>
                  </a:lnTo>
                  <a:lnTo>
                    <a:pt x="943060" y="295925"/>
                  </a:lnTo>
                  <a:lnTo>
                    <a:pt x="945134" y="349884"/>
                  </a:lnTo>
                  <a:lnTo>
                    <a:pt x="943369" y="399343"/>
                  </a:lnTo>
                  <a:lnTo>
                    <a:pt x="938069" y="447135"/>
                  </a:lnTo>
                  <a:lnTo>
                    <a:pt x="929221" y="493260"/>
                  </a:lnTo>
                  <a:lnTo>
                    <a:pt x="916813" y="537717"/>
                  </a:lnTo>
                  <a:lnTo>
                    <a:pt x="897096" y="586406"/>
                  </a:lnTo>
                  <a:lnTo>
                    <a:pt x="871474" y="625474"/>
                  </a:lnTo>
                  <a:lnTo>
                    <a:pt x="841105" y="656113"/>
                  </a:lnTo>
                  <a:lnTo>
                    <a:pt x="806831" y="679703"/>
                  </a:lnTo>
                  <a:lnTo>
                    <a:pt x="769032" y="694737"/>
                  </a:lnTo>
                  <a:lnTo>
                    <a:pt x="728091" y="699769"/>
                  </a:lnTo>
                  <a:lnTo>
                    <a:pt x="704377" y="698222"/>
                  </a:lnTo>
                  <a:lnTo>
                    <a:pt x="660475" y="685839"/>
                  </a:lnTo>
                  <a:lnTo>
                    <a:pt x="621284" y="661288"/>
                  </a:lnTo>
                  <a:lnTo>
                    <a:pt x="586613" y="625855"/>
                  </a:lnTo>
                  <a:lnTo>
                    <a:pt x="560393" y="585896"/>
                  </a:lnTo>
                  <a:lnTo>
                    <a:pt x="541291" y="541077"/>
                  </a:lnTo>
                  <a:lnTo>
                    <a:pt x="523430" y="476184"/>
                  </a:lnTo>
                  <a:lnTo>
                    <a:pt x="516763" y="437308"/>
                  </a:lnTo>
                  <a:lnTo>
                    <a:pt x="512762" y="397837"/>
                  </a:lnTo>
                  <a:lnTo>
                    <a:pt x="511429" y="357758"/>
                  </a:lnTo>
                  <a:lnTo>
                    <a:pt x="513355" y="304109"/>
                  </a:lnTo>
                  <a:lnTo>
                    <a:pt x="519128" y="252698"/>
                  </a:lnTo>
                  <a:lnTo>
                    <a:pt x="528734" y="203525"/>
                  </a:lnTo>
                  <a:lnTo>
                    <a:pt x="542163" y="156590"/>
                  </a:lnTo>
                  <a:lnTo>
                    <a:pt x="556472" y="120896"/>
                  </a:lnTo>
                  <a:lnTo>
                    <a:pt x="594901" y="62793"/>
                  </a:lnTo>
                  <a:lnTo>
                    <a:pt x="645169" y="22717"/>
                  </a:lnTo>
                  <a:lnTo>
                    <a:pt x="699704" y="2524"/>
                  </a:lnTo>
                  <a:lnTo>
                    <a:pt x="728091" y="0"/>
                  </a:lnTo>
                  <a:close/>
                </a:path>
              </a:pathLst>
            </a:custGeom>
            <a:ln w="18288">
              <a:solidFill>
                <a:srgbClr val="FBFB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5541596" y="5779896"/>
            <a:ext cx="1052195" cy="817244"/>
            <a:chOff x="5541596" y="5779896"/>
            <a:chExt cx="1052195" cy="817244"/>
          </a:xfrm>
        </p:grpSpPr>
        <p:pic>
          <p:nvPicPr>
            <p:cNvPr id="33" name="object 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541596" y="5791790"/>
              <a:ext cx="1051895" cy="805024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600827" y="5789040"/>
              <a:ext cx="940689" cy="699770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5600827" y="5789040"/>
              <a:ext cx="941069" cy="699770"/>
            </a:xfrm>
            <a:custGeom>
              <a:avLst/>
              <a:gdLst/>
              <a:ahLst/>
              <a:cxnLst/>
              <a:rect l="l" t="t" r="r" b="b"/>
              <a:pathLst>
                <a:path w="941070" h="699770">
                  <a:moveTo>
                    <a:pt x="205739" y="310769"/>
                  </a:moveTo>
                  <a:lnTo>
                    <a:pt x="154177" y="327151"/>
                  </a:lnTo>
                  <a:lnTo>
                    <a:pt x="151209" y="386334"/>
                  </a:lnTo>
                  <a:lnTo>
                    <a:pt x="150240" y="427228"/>
                  </a:lnTo>
                  <a:lnTo>
                    <a:pt x="151052" y="461138"/>
                  </a:lnTo>
                  <a:lnTo>
                    <a:pt x="157581" y="527294"/>
                  </a:lnTo>
                  <a:lnTo>
                    <a:pt x="170509" y="589109"/>
                  </a:lnTo>
                  <a:lnTo>
                    <a:pt x="188503" y="633964"/>
                  </a:lnTo>
                  <a:lnTo>
                    <a:pt x="217154" y="662939"/>
                  </a:lnTo>
                  <a:lnTo>
                    <a:pt x="237998" y="667512"/>
                  </a:lnTo>
                  <a:lnTo>
                    <a:pt x="249045" y="665866"/>
                  </a:lnTo>
                  <a:lnTo>
                    <a:pt x="278638" y="641096"/>
                  </a:lnTo>
                  <a:lnTo>
                    <a:pt x="291957" y="600900"/>
                  </a:lnTo>
                  <a:lnTo>
                    <a:pt x="296418" y="533273"/>
                  </a:lnTo>
                  <a:lnTo>
                    <a:pt x="294346" y="470171"/>
                  </a:lnTo>
                  <a:lnTo>
                    <a:pt x="288131" y="417655"/>
                  </a:lnTo>
                  <a:lnTo>
                    <a:pt x="277772" y="375735"/>
                  </a:lnTo>
                  <a:lnTo>
                    <a:pt x="251674" y="329682"/>
                  </a:lnTo>
                  <a:lnTo>
                    <a:pt x="205739" y="310769"/>
                  </a:lnTo>
                  <a:close/>
                </a:path>
                <a:path w="941070" h="699770">
                  <a:moveTo>
                    <a:pt x="625983" y="13843"/>
                  </a:moveTo>
                  <a:lnTo>
                    <a:pt x="940689" y="13843"/>
                  </a:lnTo>
                  <a:lnTo>
                    <a:pt x="890651" y="141732"/>
                  </a:lnTo>
                  <a:lnTo>
                    <a:pt x="625983" y="141732"/>
                  </a:lnTo>
                  <a:lnTo>
                    <a:pt x="600710" y="208661"/>
                  </a:lnTo>
                  <a:lnTo>
                    <a:pt x="655542" y="212821"/>
                  </a:lnTo>
                  <a:lnTo>
                    <a:pt x="705993" y="220989"/>
                  </a:lnTo>
                  <a:lnTo>
                    <a:pt x="752062" y="233172"/>
                  </a:lnTo>
                  <a:lnTo>
                    <a:pt x="793750" y="249376"/>
                  </a:lnTo>
                  <a:lnTo>
                    <a:pt x="831056" y="269609"/>
                  </a:lnTo>
                  <a:lnTo>
                    <a:pt x="863981" y="293878"/>
                  </a:lnTo>
                  <a:lnTo>
                    <a:pt x="897151" y="328334"/>
                  </a:lnTo>
                  <a:lnTo>
                    <a:pt x="920845" y="366744"/>
                  </a:lnTo>
                  <a:lnTo>
                    <a:pt x="935061" y="409106"/>
                  </a:lnTo>
                  <a:lnTo>
                    <a:pt x="939800" y="455422"/>
                  </a:lnTo>
                  <a:lnTo>
                    <a:pt x="937589" y="486229"/>
                  </a:lnTo>
                  <a:lnTo>
                    <a:pt x="919976" y="546844"/>
                  </a:lnTo>
                  <a:lnTo>
                    <a:pt x="885211" y="604508"/>
                  </a:lnTo>
                  <a:lnTo>
                    <a:pt x="835630" y="650124"/>
                  </a:lnTo>
                  <a:lnTo>
                    <a:pt x="772668" y="681767"/>
                  </a:lnTo>
                  <a:lnTo>
                    <a:pt x="702564" y="697769"/>
                  </a:lnTo>
                  <a:lnTo>
                    <a:pt x="665226" y="699770"/>
                  </a:lnTo>
                  <a:lnTo>
                    <a:pt x="626461" y="697843"/>
                  </a:lnTo>
                  <a:lnTo>
                    <a:pt x="563266" y="682464"/>
                  </a:lnTo>
                  <a:lnTo>
                    <a:pt x="525379" y="657796"/>
                  </a:lnTo>
                  <a:lnTo>
                    <a:pt x="508126" y="619506"/>
                  </a:lnTo>
                  <a:lnTo>
                    <a:pt x="509127" y="609147"/>
                  </a:lnTo>
                  <a:lnTo>
                    <a:pt x="532536" y="574692"/>
                  </a:lnTo>
                  <a:lnTo>
                    <a:pt x="571313" y="566011"/>
                  </a:lnTo>
                  <a:lnTo>
                    <a:pt x="612397" y="579002"/>
                  </a:lnTo>
                  <a:lnTo>
                    <a:pt x="646394" y="599819"/>
                  </a:lnTo>
                  <a:lnTo>
                    <a:pt x="668655" y="615061"/>
                  </a:lnTo>
                  <a:lnTo>
                    <a:pt x="683256" y="624653"/>
                  </a:lnTo>
                  <a:lnTo>
                    <a:pt x="720725" y="643763"/>
                  </a:lnTo>
                  <a:lnTo>
                    <a:pt x="755396" y="649732"/>
                  </a:lnTo>
                  <a:lnTo>
                    <a:pt x="774942" y="647874"/>
                  </a:lnTo>
                  <a:lnTo>
                    <a:pt x="824484" y="620013"/>
                  </a:lnTo>
                  <a:lnTo>
                    <a:pt x="845915" y="587279"/>
                  </a:lnTo>
                  <a:lnTo>
                    <a:pt x="853059" y="548639"/>
                  </a:lnTo>
                  <a:lnTo>
                    <a:pt x="847605" y="507063"/>
                  </a:lnTo>
                  <a:lnTo>
                    <a:pt x="831246" y="469582"/>
                  </a:lnTo>
                  <a:lnTo>
                    <a:pt x="803981" y="436197"/>
                  </a:lnTo>
                  <a:lnTo>
                    <a:pt x="765810" y="406908"/>
                  </a:lnTo>
                  <a:lnTo>
                    <a:pt x="729082" y="387294"/>
                  </a:lnTo>
                  <a:lnTo>
                    <a:pt x="688703" y="372038"/>
                  </a:lnTo>
                  <a:lnTo>
                    <a:pt x="644679" y="361142"/>
                  </a:lnTo>
                  <a:lnTo>
                    <a:pt x="597015" y="354604"/>
                  </a:lnTo>
                  <a:lnTo>
                    <a:pt x="545719" y="352425"/>
                  </a:lnTo>
                  <a:lnTo>
                    <a:pt x="538216" y="352450"/>
                  </a:lnTo>
                  <a:lnTo>
                    <a:pt x="529034" y="352536"/>
                  </a:lnTo>
                  <a:lnTo>
                    <a:pt x="518161" y="352692"/>
                  </a:lnTo>
                  <a:lnTo>
                    <a:pt x="505587" y="352933"/>
                  </a:lnTo>
                  <a:lnTo>
                    <a:pt x="625983" y="13843"/>
                  </a:lnTo>
                  <a:close/>
                </a:path>
                <a:path w="941070" h="699770">
                  <a:moveTo>
                    <a:pt x="439165" y="0"/>
                  </a:moveTo>
                  <a:lnTo>
                    <a:pt x="439165" y="13843"/>
                  </a:lnTo>
                  <a:lnTo>
                    <a:pt x="396517" y="26084"/>
                  </a:lnTo>
                  <a:lnTo>
                    <a:pt x="358298" y="39957"/>
                  </a:lnTo>
                  <a:lnTo>
                    <a:pt x="295148" y="72644"/>
                  </a:lnTo>
                  <a:lnTo>
                    <a:pt x="246570" y="112363"/>
                  </a:lnTo>
                  <a:lnTo>
                    <a:pt x="209423" y="159893"/>
                  </a:lnTo>
                  <a:lnTo>
                    <a:pt x="181514" y="217249"/>
                  </a:lnTo>
                  <a:lnTo>
                    <a:pt x="160655" y="286893"/>
                  </a:lnTo>
                  <a:lnTo>
                    <a:pt x="171061" y="280126"/>
                  </a:lnTo>
                  <a:lnTo>
                    <a:pt x="180562" y="274669"/>
                  </a:lnTo>
                  <a:lnTo>
                    <a:pt x="229155" y="260159"/>
                  </a:lnTo>
                  <a:lnTo>
                    <a:pt x="297820" y="261110"/>
                  </a:lnTo>
                  <a:lnTo>
                    <a:pt x="360634" y="288490"/>
                  </a:lnTo>
                  <a:lnTo>
                    <a:pt x="409352" y="342330"/>
                  </a:lnTo>
                  <a:lnTo>
                    <a:pt x="425069" y="377205"/>
                  </a:lnTo>
                  <a:lnTo>
                    <a:pt x="434498" y="417058"/>
                  </a:lnTo>
                  <a:lnTo>
                    <a:pt x="437642" y="461899"/>
                  </a:lnTo>
                  <a:lnTo>
                    <a:pt x="435949" y="494450"/>
                  </a:lnTo>
                  <a:lnTo>
                    <a:pt x="422372" y="555410"/>
                  </a:lnTo>
                  <a:lnTo>
                    <a:pt x="395414" y="609965"/>
                  </a:lnTo>
                  <a:lnTo>
                    <a:pt x="356743" y="652827"/>
                  </a:lnTo>
                  <a:lnTo>
                    <a:pt x="307641" y="682785"/>
                  </a:lnTo>
                  <a:lnTo>
                    <a:pt x="254111" y="697886"/>
                  </a:lnTo>
                  <a:lnTo>
                    <a:pt x="226060" y="699770"/>
                  </a:lnTo>
                  <a:lnTo>
                    <a:pt x="195677" y="697650"/>
                  </a:lnTo>
                  <a:lnTo>
                    <a:pt x="138388" y="680696"/>
                  </a:lnTo>
                  <a:lnTo>
                    <a:pt x="86723" y="646930"/>
                  </a:lnTo>
                  <a:lnTo>
                    <a:pt x="45729" y="597209"/>
                  </a:lnTo>
                  <a:lnTo>
                    <a:pt x="16662" y="533032"/>
                  </a:lnTo>
                  <a:lnTo>
                    <a:pt x="1855" y="461924"/>
                  </a:lnTo>
                  <a:lnTo>
                    <a:pt x="0" y="424180"/>
                  </a:lnTo>
                  <a:lnTo>
                    <a:pt x="3403" y="368673"/>
                  </a:lnTo>
                  <a:lnTo>
                    <a:pt x="13604" y="315118"/>
                  </a:lnTo>
                  <a:lnTo>
                    <a:pt x="30593" y="263517"/>
                  </a:lnTo>
                  <a:lnTo>
                    <a:pt x="54356" y="213868"/>
                  </a:lnTo>
                  <a:lnTo>
                    <a:pt x="84337" y="167669"/>
                  </a:lnTo>
                  <a:lnTo>
                    <a:pt x="119999" y="126412"/>
                  </a:lnTo>
                  <a:lnTo>
                    <a:pt x="161351" y="90084"/>
                  </a:lnTo>
                  <a:lnTo>
                    <a:pt x="208407" y="58674"/>
                  </a:lnTo>
                  <a:lnTo>
                    <a:pt x="249633" y="37856"/>
                  </a:lnTo>
                  <a:lnTo>
                    <a:pt x="293310" y="21579"/>
                  </a:lnTo>
                  <a:lnTo>
                    <a:pt x="339449" y="9845"/>
                  </a:lnTo>
                  <a:lnTo>
                    <a:pt x="388064" y="2651"/>
                  </a:lnTo>
                  <a:lnTo>
                    <a:pt x="439165" y="0"/>
                  </a:lnTo>
                  <a:close/>
                </a:path>
              </a:pathLst>
            </a:custGeom>
            <a:ln w="18288">
              <a:solidFill>
                <a:srgbClr val="FBFB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13393518" y="3421379"/>
            <a:ext cx="1049020" cy="804545"/>
            <a:chOff x="13393518" y="3421379"/>
            <a:chExt cx="1049020" cy="804545"/>
          </a:xfrm>
        </p:grpSpPr>
        <p:pic>
          <p:nvPicPr>
            <p:cNvPr id="37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393518" y="3423250"/>
              <a:ext cx="1048645" cy="802378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445998" y="3430523"/>
              <a:ext cx="944117" cy="685926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13445998" y="3430523"/>
              <a:ext cx="944244" cy="686435"/>
            </a:xfrm>
            <a:custGeom>
              <a:avLst/>
              <a:gdLst/>
              <a:ahLst/>
              <a:cxnLst/>
              <a:rect l="l" t="t" r="r" b="b"/>
              <a:pathLst>
                <a:path w="944244" h="686435">
                  <a:moveTo>
                    <a:pt x="629411" y="0"/>
                  </a:moveTo>
                  <a:lnTo>
                    <a:pt x="944117" y="0"/>
                  </a:lnTo>
                  <a:lnTo>
                    <a:pt x="894080" y="127889"/>
                  </a:lnTo>
                  <a:lnTo>
                    <a:pt x="629411" y="127889"/>
                  </a:lnTo>
                  <a:lnTo>
                    <a:pt x="604138" y="194818"/>
                  </a:lnTo>
                  <a:lnTo>
                    <a:pt x="658971" y="198934"/>
                  </a:lnTo>
                  <a:lnTo>
                    <a:pt x="709422" y="207089"/>
                  </a:lnTo>
                  <a:lnTo>
                    <a:pt x="755491" y="219281"/>
                  </a:lnTo>
                  <a:lnTo>
                    <a:pt x="797179" y="235505"/>
                  </a:lnTo>
                  <a:lnTo>
                    <a:pt x="834485" y="255757"/>
                  </a:lnTo>
                  <a:lnTo>
                    <a:pt x="867409" y="280034"/>
                  </a:lnTo>
                  <a:lnTo>
                    <a:pt x="900580" y="314491"/>
                  </a:lnTo>
                  <a:lnTo>
                    <a:pt x="924274" y="352901"/>
                  </a:lnTo>
                  <a:lnTo>
                    <a:pt x="938490" y="395263"/>
                  </a:lnTo>
                  <a:lnTo>
                    <a:pt x="943228" y="441578"/>
                  </a:lnTo>
                  <a:lnTo>
                    <a:pt x="941018" y="472368"/>
                  </a:lnTo>
                  <a:lnTo>
                    <a:pt x="923405" y="532947"/>
                  </a:lnTo>
                  <a:lnTo>
                    <a:pt x="888640" y="590647"/>
                  </a:lnTo>
                  <a:lnTo>
                    <a:pt x="839059" y="636228"/>
                  </a:lnTo>
                  <a:lnTo>
                    <a:pt x="776096" y="667924"/>
                  </a:lnTo>
                  <a:lnTo>
                    <a:pt x="705992" y="683926"/>
                  </a:lnTo>
                  <a:lnTo>
                    <a:pt x="668655" y="685926"/>
                  </a:lnTo>
                  <a:lnTo>
                    <a:pt x="629890" y="684000"/>
                  </a:lnTo>
                  <a:lnTo>
                    <a:pt x="566695" y="668621"/>
                  </a:lnTo>
                  <a:lnTo>
                    <a:pt x="528808" y="643882"/>
                  </a:lnTo>
                  <a:lnTo>
                    <a:pt x="511555" y="605663"/>
                  </a:lnTo>
                  <a:lnTo>
                    <a:pt x="512556" y="595304"/>
                  </a:lnTo>
                  <a:lnTo>
                    <a:pt x="535965" y="560776"/>
                  </a:lnTo>
                  <a:lnTo>
                    <a:pt x="574742" y="552061"/>
                  </a:lnTo>
                  <a:lnTo>
                    <a:pt x="615826" y="565106"/>
                  </a:lnTo>
                  <a:lnTo>
                    <a:pt x="649823" y="585958"/>
                  </a:lnTo>
                  <a:lnTo>
                    <a:pt x="672084" y="601217"/>
                  </a:lnTo>
                  <a:lnTo>
                    <a:pt x="686685" y="610792"/>
                  </a:lnTo>
                  <a:lnTo>
                    <a:pt x="724153" y="629920"/>
                  </a:lnTo>
                  <a:lnTo>
                    <a:pt x="758825" y="635888"/>
                  </a:lnTo>
                  <a:lnTo>
                    <a:pt x="778371" y="634031"/>
                  </a:lnTo>
                  <a:lnTo>
                    <a:pt x="827913" y="606171"/>
                  </a:lnTo>
                  <a:lnTo>
                    <a:pt x="849344" y="573389"/>
                  </a:lnTo>
                  <a:lnTo>
                    <a:pt x="856488" y="534797"/>
                  </a:lnTo>
                  <a:lnTo>
                    <a:pt x="851034" y="493220"/>
                  </a:lnTo>
                  <a:lnTo>
                    <a:pt x="834675" y="455739"/>
                  </a:lnTo>
                  <a:lnTo>
                    <a:pt x="807410" y="422354"/>
                  </a:lnTo>
                  <a:lnTo>
                    <a:pt x="769238" y="393064"/>
                  </a:lnTo>
                  <a:lnTo>
                    <a:pt x="732511" y="373389"/>
                  </a:lnTo>
                  <a:lnTo>
                    <a:pt x="692132" y="358096"/>
                  </a:lnTo>
                  <a:lnTo>
                    <a:pt x="648108" y="347180"/>
                  </a:lnTo>
                  <a:lnTo>
                    <a:pt x="600444" y="340635"/>
                  </a:lnTo>
                  <a:lnTo>
                    <a:pt x="549148" y="338454"/>
                  </a:lnTo>
                  <a:lnTo>
                    <a:pt x="541645" y="338498"/>
                  </a:lnTo>
                  <a:lnTo>
                    <a:pt x="532463" y="338613"/>
                  </a:lnTo>
                  <a:lnTo>
                    <a:pt x="521590" y="338776"/>
                  </a:lnTo>
                  <a:lnTo>
                    <a:pt x="509015" y="338962"/>
                  </a:lnTo>
                  <a:lnTo>
                    <a:pt x="629411" y="0"/>
                  </a:lnTo>
                  <a:close/>
                </a:path>
                <a:path w="944244" h="686435">
                  <a:moveTo>
                    <a:pt x="48640" y="0"/>
                  </a:moveTo>
                  <a:lnTo>
                    <a:pt x="449071" y="0"/>
                  </a:lnTo>
                  <a:lnTo>
                    <a:pt x="223519" y="685926"/>
                  </a:lnTo>
                  <a:lnTo>
                    <a:pt x="145669" y="685926"/>
                  </a:lnTo>
                  <a:lnTo>
                    <a:pt x="328548" y="131318"/>
                  </a:lnTo>
                  <a:lnTo>
                    <a:pt x="189357" y="131318"/>
                  </a:lnTo>
                  <a:lnTo>
                    <a:pt x="151020" y="132651"/>
                  </a:lnTo>
                  <a:lnTo>
                    <a:pt x="89540" y="143319"/>
                  </a:lnTo>
                  <a:lnTo>
                    <a:pt x="52657" y="161726"/>
                  </a:lnTo>
                  <a:lnTo>
                    <a:pt x="18796" y="208660"/>
                  </a:lnTo>
                  <a:lnTo>
                    <a:pt x="0" y="208660"/>
                  </a:lnTo>
                  <a:lnTo>
                    <a:pt x="48640" y="0"/>
                  </a:lnTo>
                  <a:close/>
                </a:path>
              </a:pathLst>
            </a:custGeom>
            <a:ln w="18288">
              <a:solidFill>
                <a:srgbClr val="FBFB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11104582" y="5853429"/>
            <a:ext cx="1055370" cy="816610"/>
            <a:chOff x="11104582" y="5853429"/>
            <a:chExt cx="1055370" cy="816610"/>
          </a:xfrm>
        </p:grpSpPr>
        <p:pic>
          <p:nvPicPr>
            <p:cNvPr id="41" name="object 4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1104582" y="5864942"/>
              <a:ext cx="1054851" cy="805024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1158093" y="5862573"/>
              <a:ext cx="945133" cy="699770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1158093" y="5862573"/>
              <a:ext cx="945515" cy="699770"/>
            </a:xfrm>
            <a:custGeom>
              <a:avLst/>
              <a:gdLst/>
              <a:ahLst/>
              <a:cxnLst/>
              <a:rect l="l" t="t" r="r" b="b"/>
              <a:pathLst>
                <a:path w="945515" h="699770">
                  <a:moveTo>
                    <a:pt x="726566" y="34162"/>
                  </a:moveTo>
                  <a:lnTo>
                    <a:pt x="684506" y="56433"/>
                  </a:lnTo>
                  <a:lnTo>
                    <a:pt x="668147" y="107314"/>
                  </a:lnTo>
                  <a:lnTo>
                    <a:pt x="664548" y="160781"/>
                  </a:lnTo>
                  <a:lnTo>
                    <a:pt x="663289" y="205708"/>
                  </a:lnTo>
                  <a:lnTo>
                    <a:pt x="662389" y="262763"/>
                  </a:lnTo>
                  <a:lnTo>
                    <a:pt x="661849" y="331946"/>
                  </a:lnTo>
                  <a:lnTo>
                    <a:pt x="661670" y="413258"/>
                  </a:lnTo>
                  <a:lnTo>
                    <a:pt x="662289" y="478791"/>
                  </a:lnTo>
                  <a:lnTo>
                    <a:pt x="664146" y="532526"/>
                  </a:lnTo>
                  <a:lnTo>
                    <a:pt x="667242" y="574474"/>
                  </a:lnTo>
                  <a:lnTo>
                    <a:pt x="675695" y="620740"/>
                  </a:lnTo>
                  <a:lnTo>
                    <a:pt x="700414" y="656877"/>
                  </a:lnTo>
                  <a:lnTo>
                    <a:pt x="729614" y="663575"/>
                  </a:lnTo>
                  <a:lnTo>
                    <a:pt x="741213" y="662594"/>
                  </a:lnTo>
                  <a:lnTo>
                    <a:pt x="776037" y="631983"/>
                  </a:lnTo>
                  <a:lnTo>
                    <a:pt x="787951" y="589121"/>
                  </a:lnTo>
                  <a:lnTo>
                    <a:pt x="792479" y="348868"/>
                  </a:lnTo>
                  <a:lnTo>
                    <a:pt x="792360" y="269861"/>
                  </a:lnTo>
                  <a:lnTo>
                    <a:pt x="792003" y="209248"/>
                  </a:lnTo>
                  <a:lnTo>
                    <a:pt x="791408" y="167042"/>
                  </a:lnTo>
                  <a:lnTo>
                    <a:pt x="787219" y="111581"/>
                  </a:lnTo>
                  <a:lnTo>
                    <a:pt x="775269" y="64996"/>
                  </a:lnTo>
                  <a:lnTo>
                    <a:pt x="739499" y="35161"/>
                  </a:lnTo>
                  <a:lnTo>
                    <a:pt x="726566" y="34162"/>
                  </a:lnTo>
                  <a:close/>
                </a:path>
                <a:path w="945515" h="699770">
                  <a:moveTo>
                    <a:pt x="120396" y="13842"/>
                  </a:moveTo>
                  <a:lnTo>
                    <a:pt x="435101" y="13842"/>
                  </a:lnTo>
                  <a:lnTo>
                    <a:pt x="385063" y="141731"/>
                  </a:lnTo>
                  <a:lnTo>
                    <a:pt x="120396" y="141731"/>
                  </a:lnTo>
                  <a:lnTo>
                    <a:pt x="95123" y="208661"/>
                  </a:lnTo>
                  <a:lnTo>
                    <a:pt x="149955" y="212821"/>
                  </a:lnTo>
                  <a:lnTo>
                    <a:pt x="200405" y="220989"/>
                  </a:lnTo>
                  <a:lnTo>
                    <a:pt x="246475" y="233172"/>
                  </a:lnTo>
                  <a:lnTo>
                    <a:pt x="288162" y="249376"/>
                  </a:lnTo>
                  <a:lnTo>
                    <a:pt x="325469" y="269609"/>
                  </a:lnTo>
                  <a:lnTo>
                    <a:pt x="358393" y="293877"/>
                  </a:lnTo>
                  <a:lnTo>
                    <a:pt x="391564" y="328334"/>
                  </a:lnTo>
                  <a:lnTo>
                    <a:pt x="415258" y="366744"/>
                  </a:lnTo>
                  <a:lnTo>
                    <a:pt x="429474" y="409106"/>
                  </a:lnTo>
                  <a:lnTo>
                    <a:pt x="434212" y="455422"/>
                  </a:lnTo>
                  <a:lnTo>
                    <a:pt x="432002" y="486211"/>
                  </a:lnTo>
                  <a:lnTo>
                    <a:pt x="414389" y="546790"/>
                  </a:lnTo>
                  <a:lnTo>
                    <a:pt x="379624" y="604508"/>
                  </a:lnTo>
                  <a:lnTo>
                    <a:pt x="330043" y="650124"/>
                  </a:lnTo>
                  <a:lnTo>
                    <a:pt x="267080" y="681767"/>
                  </a:lnTo>
                  <a:lnTo>
                    <a:pt x="196976" y="697769"/>
                  </a:lnTo>
                  <a:lnTo>
                    <a:pt x="159638" y="699770"/>
                  </a:lnTo>
                  <a:lnTo>
                    <a:pt x="120874" y="697843"/>
                  </a:lnTo>
                  <a:lnTo>
                    <a:pt x="57679" y="682464"/>
                  </a:lnTo>
                  <a:lnTo>
                    <a:pt x="19792" y="657796"/>
                  </a:lnTo>
                  <a:lnTo>
                    <a:pt x="2539" y="619505"/>
                  </a:lnTo>
                  <a:lnTo>
                    <a:pt x="3540" y="609147"/>
                  </a:lnTo>
                  <a:lnTo>
                    <a:pt x="26949" y="574619"/>
                  </a:lnTo>
                  <a:lnTo>
                    <a:pt x="65726" y="565904"/>
                  </a:lnTo>
                  <a:lnTo>
                    <a:pt x="106810" y="579002"/>
                  </a:lnTo>
                  <a:lnTo>
                    <a:pt x="140807" y="599819"/>
                  </a:lnTo>
                  <a:lnTo>
                    <a:pt x="163067" y="615061"/>
                  </a:lnTo>
                  <a:lnTo>
                    <a:pt x="177669" y="624635"/>
                  </a:lnTo>
                  <a:lnTo>
                    <a:pt x="215137" y="643763"/>
                  </a:lnTo>
                  <a:lnTo>
                    <a:pt x="249808" y="649731"/>
                  </a:lnTo>
                  <a:lnTo>
                    <a:pt x="269355" y="647874"/>
                  </a:lnTo>
                  <a:lnTo>
                    <a:pt x="318897" y="620013"/>
                  </a:lnTo>
                  <a:lnTo>
                    <a:pt x="340328" y="587279"/>
                  </a:lnTo>
                  <a:lnTo>
                    <a:pt x="347472" y="548639"/>
                  </a:lnTo>
                  <a:lnTo>
                    <a:pt x="342018" y="507063"/>
                  </a:lnTo>
                  <a:lnTo>
                    <a:pt x="325659" y="469582"/>
                  </a:lnTo>
                  <a:lnTo>
                    <a:pt x="298394" y="436197"/>
                  </a:lnTo>
                  <a:lnTo>
                    <a:pt x="260223" y="406908"/>
                  </a:lnTo>
                  <a:lnTo>
                    <a:pt x="223495" y="387280"/>
                  </a:lnTo>
                  <a:lnTo>
                    <a:pt x="183116" y="371994"/>
                  </a:lnTo>
                  <a:lnTo>
                    <a:pt x="139092" y="361059"/>
                  </a:lnTo>
                  <a:lnTo>
                    <a:pt x="91428" y="354490"/>
                  </a:lnTo>
                  <a:lnTo>
                    <a:pt x="40131" y="352298"/>
                  </a:lnTo>
                  <a:lnTo>
                    <a:pt x="32629" y="352341"/>
                  </a:lnTo>
                  <a:lnTo>
                    <a:pt x="23447" y="352456"/>
                  </a:lnTo>
                  <a:lnTo>
                    <a:pt x="12574" y="352619"/>
                  </a:lnTo>
                  <a:lnTo>
                    <a:pt x="0" y="352805"/>
                  </a:lnTo>
                  <a:lnTo>
                    <a:pt x="120396" y="13842"/>
                  </a:lnTo>
                  <a:close/>
                </a:path>
                <a:path w="945515" h="699770">
                  <a:moveTo>
                    <a:pt x="728090" y="0"/>
                  </a:moveTo>
                  <a:lnTo>
                    <a:pt x="784653" y="9985"/>
                  </a:lnTo>
                  <a:lnTo>
                    <a:pt x="837310" y="39877"/>
                  </a:lnTo>
                  <a:lnTo>
                    <a:pt x="881411" y="86629"/>
                  </a:lnTo>
                  <a:lnTo>
                    <a:pt x="911986" y="147192"/>
                  </a:lnTo>
                  <a:lnTo>
                    <a:pt x="926488" y="194579"/>
                  </a:lnTo>
                  <a:lnTo>
                    <a:pt x="936847" y="244157"/>
                  </a:lnTo>
                  <a:lnTo>
                    <a:pt x="943062" y="295925"/>
                  </a:lnTo>
                  <a:lnTo>
                    <a:pt x="945133" y="349885"/>
                  </a:lnTo>
                  <a:lnTo>
                    <a:pt x="943371" y="399343"/>
                  </a:lnTo>
                  <a:lnTo>
                    <a:pt x="938085" y="447135"/>
                  </a:lnTo>
                  <a:lnTo>
                    <a:pt x="929274" y="493260"/>
                  </a:lnTo>
                  <a:lnTo>
                    <a:pt x="916939" y="537717"/>
                  </a:lnTo>
                  <a:lnTo>
                    <a:pt x="897127" y="586406"/>
                  </a:lnTo>
                  <a:lnTo>
                    <a:pt x="871601" y="625475"/>
                  </a:lnTo>
                  <a:lnTo>
                    <a:pt x="841120" y="656113"/>
                  </a:lnTo>
                  <a:lnTo>
                    <a:pt x="806830" y="679703"/>
                  </a:lnTo>
                  <a:lnTo>
                    <a:pt x="769127" y="694737"/>
                  </a:lnTo>
                  <a:lnTo>
                    <a:pt x="728090" y="699770"/>
                  </a:lnTo>
                  <a:lnTo>
                    <a:pt x="704395" y="698222"/>
                  </a:lnTo>
                  <a:lnTo>
                    <a:pt x="660528" y="685839"/>
                  </a:lnTo>
                  <a:lnTo>
                    <a:pt x="621355" y="661288"/>
                  </a:lnTo>
                  <a:lnTo>
                    <a:pt x="586684" y="625855"/>
                  </a:lnTo>
                  <a:lnTo>
                    <a:pt x="560393" y="585896"/>
                  </a:lnTo>
                  <a:lnTo>
                    <a:pt x="541291" y="541077"/>
                  </a:lnTo>
                  <a:lnTo>
                    <a:pt x="523503" y="476238"/>
                  </a:lnTo>
                  <a:lnTo>
                    <a:pt x="516874" y="437356"/>
                  </a:lnTo>
                  <a:lnTo>
                    <a:pt x="512887" y="397855"/>
                  </a:lnTo>
                  <a:lnTo>
                    <a:pt x="511555" y="357759"/>
                  </a:lnTo>
                  <a:lnTo>
                    <a:pt x="513464" y="304109"/>
                  </a:lnTo>
                  <a:lnTo>
                    <a:pt x="519207" y="252698"/>
                  </a:lnTo>
                  <a:lnTo>
                    <a:pt x="528808" y="203525"/>
                  </a:lnTo>
                  <a:lnTo>
                    <a:pt x="542289" y="156590"/>
                  </a:lnTo>
                  <a:lnTo>
                    <a:pt x="556525" y="120896"/>
                  </a:lnTo>
                  <a:lnTo>
                    <a:pt x="594903" y="62793"/>
                  </a:lnTo>
                  <a:lnTo>
                    <a:pt x="645169" y="22717"/>
                  </a:lnTo>
                  <a:lnTo>
                    <a:pt x="699704" y="2524"/>
                  </a:lnTo>
                  <a:lnTo>
                    <a:pt x="728090" y="0"/>
                  </a:lnTo>
                  <a:close/>
                </a:path>
              </a:pathLst>
            </a:custGeom>
            <a:ln w="18288">
              <a:solidFill>
                <a:srgbClr val="FBFBF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2193417" y="5021961"/>
            <a:ext cx="2779395" cy="10331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2200" b="1" spc="-10" dirty="0">
                <a:latin typeface="Times New Roman"/>
                <a:cs typeface="Times New Roman"/>
              </a:rPr>
              <a:t>Ауыл</a:t>
            </a:r>
            <a:r>
              <a:rPr sz="2200" b="1" spc="-114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шаруашылығы </a:t>
            </a:r>
            <a:r>
              <a:rPr sz="2200" b="1" dirty="0">
                <a:latin typeface="Times New Roman"/>
                <a:cs typeface="Times New Roman"/>
              </a:rPr>
              <a:t>және</a:t>
            </a:r>
            <a:r>
              <a:rPr sz="2200" b="1" spc="-4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биоресурстар, Ветеринария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970646" y="5229860"/>
            <a:ext cx="2329815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b="1" spc="-10" dirty="0">
                <a:latin typeface="Times New Roman"/>
                <a:cs typeface="Times New Roman"/>
              </a:rPr>
              <a:t>Денсаулық</a:t>
            </a:r>
            <a:r>
              <a:rPr sz="2200" b="1" spc="-10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сақтау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624943" y="5213096"/>
            <a:ext cx="34505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80160">
              <a:lnSpc>
                <a:spcPct val="100000"/>
              </a:lnSpc>
              <a:spcBef>
                <a:spcPts val="105"/>
              </a:spcBef>
            </a:pPr>
            <a:r>
              <a:rPr sz="2200" b="1" spc="-10" dirty="0">
                <a:latin typeface="Times New Roman"/>
                <a:cs typeface="Times New Roman"/>
              </a:rPr>
              <a:t>Құқық Педагогикалық</a:t>
            </a:r>
            <a:r>
              <a:rPr sz="2200" b="1" spc="-7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ғылымдар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191125" y="7553909"/>
            <a:ext cx="7917815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559425" algn="l"/>
              </a:tabLst>
            </a:pPr>
            <a:r>
              <a:rPr sz="3300" b="1" baseline="1262" dirty="0">
                <a:latin typeface="Times New Roman"/>
                <a:cs typeface="Times New Roman"/>
              </a:rPr>
              <a:t>Ұлттық</a:t>
            </a:r>
            <a:r>
              <a:rPr sz="3300" b="1" spc="-89" baseline="1262" dirty="0">
                <a:latin typeface="Times New Roman"/>
                <a:cs typeface="Times New Roman"/>
              </a:rPr>
              <a:t> </a:t>
            </a:r>
            <a:r>
              <a:rPr sz="3300" b="1" spc="-15" baseline="1262" dirty="0">
                <a:latin typeface="Times New Roman"/>
                <a:cs typeface="Times New Roman"/>
              </a:rPr>
              <a:t>ЖЖОКБҰ</a:t>
            </a:r>
            <a:r>
              <a:rPr sz="3300" b="1" baseline="1262" dirty="0">
                <a:latin typeface="Times New Roman"/>
                <a:cs typeface="Times New Roman"/>
              </a:rPr>
              <a:t>	</a:t>
            </a:r>
            <a:r>
              <a:rPr sz="2200" b="1" dirty="0">
                <a:latin typeface="Times New Roman"/>
                <a:cs typeface="Times New Roman"/>
              </a:rPr>
              <a:t>Қалған</a:t>
            </a:r>
            <a:r>
              <a:rPr sz="2200" b="1" spc="-2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ЖЖОКБҰ</a:t>
            </a:r>
            <a:endParaRPr sz="2200">
              <a:latin typeface="Times New Roman"/>
              <a:cs typeface="Times New Roman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1841119" y="8046719"/>
            <a:ext cx="335280" cy="875030"/>
            <a:chOff x="1841119" y="8046719"/>
            <a:chExt cx="335280" cy="875030"/>
          </a:xfrm>
        </p:grpSpPr>
        <p:sp>
          <p:nvSpPr>
            <p:cNvPr id="49" name="object 49"/>
            <p:cNvSpPr/>
            <p:nvPr/>
          </p:nvSpPr>
          <p:spPr>
            <a:xfrm>
              <a:off x="2036191" y="8223452"/>
              <a:ext cx="128270" cy="414655"/>
            </a:xfrm>
            <a:custGeom>
              <a:avLst/>
              <a:gdLst/>
              <a:ahLst/>
              <a:cxnLst/>
              <a:rect l="l" t="t" r="r" b="b"/>
              <a:pathLst>
                <a:path w="128269" h="414654">
                  <a:moveTo>
                    <a:pt x="127939" y="0"/>
                  </a:moveTo>
                  <a:lnTo>
                    <a:pt x="0" y="0"/>
                  </a:lnTo>
                  <a:lnTo>
                    <a:pt x="0" y="414451"/>
                  </a:lnTo>
                  <a:lnTo>
                    <a:pt x="127939" y="414451"/>
                  </a:lnTo>
                  <a:lnTo>
                    <a:pt x="127939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036191" y="8223452"/>
              <a:ext cx="128270" cy="414655"/>
            </a:xfrm>
            <a:custGeom>
              <a:avLst/>
              <a:gdLst/>
              <a:ahLst/>
              <a:cxnLst/>
              <a:rect l="l" t="t" r="r" b="b"/>
              <a:pathLst>
                <a:path w="128269" h="414654">
                  <a:moveTo>
                    <a:pt x="0" y="414451"/>
                  </a:moveTo>
                  <a:lnTo>
                    <a:pt x="127939" y="414451"/>
                  </a:lnTo>
                  <a:lnTo>
                    <a:pt x="127939" y="0"/>
                  </a:lnTo>
                  <a:lnTo>
                    <a:pt x="0" y="0"/>
                  </a:lnTo>
                  <a:lnTo>
                    <a:pt x="0" y="414451"/>
                  </a:lnTo>
                  <a:close/>
                </a:path>
              </a:pathLst>
            </a:custGeom>
            <a:ln w="24384">
              <a:solidFill>
                <a:srgbClr val="B66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853311" y="8058911"/>
              <a:ext cx="311150" cy="116205"/>
            </a:xfrm>
            <a:custGeom>
              <a:avLst/>
              <a:gdLst/>
              <a:ahLst/>
              <a:cxnLst/>
              <a:rect l="l" t="t" r="r" b="b"/>
              <a:pathLst>
                <a:path w="311150" h="116204">
                  <a:moveTo>
                    <a:pt x="310807" y="0"/>
                  </a:moveTo>
                  <a:lnTo>
                    <a:pt x="0" y="0"/>
                  </a:lnTo>
                  <a:lnTo>
                    <a:pt x="0" y="115824"/>
                  </a:lnTo>
                  <a:lnTo>
                    <a:pt x="310807" y="115824"/>
                  </a:lnTo>
                  <a:lnTo>
                    <a:pt x="310807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853311" y="8058911"/>
              <a:ext cx="311150" cy="116205"/>
            </a:xfrm>
            <a:custGeom>
              <a:avLst/>
              <a:gdLst/>
              <a:ahLst/>
              <a:cxnLst/>
              <a:rect l="l" t="t" r="r" b="b"/>
              <a:pathLst>
                <a:path w="311150" h="116204">
                  <a:moveTo>
                    <a:pt x="0" y="115824"/>
                  </a:moveTo>
                  <a:lnTo>
                    <a:pt x="310807" y="115824"/>
                  </a:lnTo>
                  <a:lnTo>
                    <a:pt x="310807" y="0"/>
                  </a:lnTo>
                  <a:lnTo>
                    <a:pt x="0" y="0"/>
                  </a:lnTo>
                  <a:lnTo>
                    <a:pt x="0" y="115824"/>
                  </a:lnTo>
                  <a:close/>
                </a:path>
              </a:pathLst>
            </a:custGeom>
            <a:ln w="24384">
              <a:solidFill>
                <a:srgbClr val="B66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938655" y="8808719"/>
              <a:ext cx="140081" cy="112775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1853311" y="8223452"/>
              <a:ext cx="128270" cy="414655"/>
            </a:xfrm>
            <a:custGeom>
              <a:avLst/>
              <a:gdLst/>
              <a:ahLst/>
              <a:cxnLst/>
              <a:rect l="l" t="t" r="r" b="b"/>
              <a:pathLst>
                <a:path w="128269" h="414654">
                  <a:moveTo>
                    <a:pt x="127939" y="0"/>
                  </a:moveTo>
                  <a:lnTo>
                    <a:pt x="0" y="0"/>
                  </a:lnTo>
                  <a:lnTo>
                    <a:pt x="0" y="414451"/>
                  </a:lnTo>
                  <a:lnTo>
                    <a:pt x="127939" y="414451"/>
                  </a:lnTo>
                  <a:lnTo>
                    <a:pt x="127939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853311" y="8223452"/>
              <a:ext cx="128270" cy="414655"/>
            </a:xfrm>
            <a:custGeom>
              <a:avLst/>
              <a:gdLst/>
              <a:ahLst/>
              <a:cxnLst/>
              <a:rect l="l" t="t" r="r" b="b"/>
              <a:pathLst>
                <a:path w="128269" h="414654">
                  <a:moveTo>
                    <a:pt x="0" y="414451"/>
                  </a:moveTo>
                  <a:lnTo>
                    <a:pt x="127939" y="414451"/>
                  </a:lnTo>
                  <a:lnTo>
                    <a:pt x="127939" y="0"/>
                  </a:lnTo>
                  <a:lnTo>
                    <a:pt x="0" y="0"/>
                  </a:lnTo>
                  <a:lnTo>
                    <a:pt x="0" y="414451"/>
                  </a:lnTo>
                  <a:close/>
                </a:path>
              </a:pathLst>
            </a:custGeom>
            <a:ln w="24384">
              <a:solidFill>
                <a:srgbClr val="B66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56232" y="8686799"/>
              <a:ext cx="304800" cy="85725"/>
            </a:xfrm>
            <a:custGeom>
              <a:avLst/>
              <a:gdLst/>
              <a:ahLst/>
              <a:cxnLst/>
              <a:rect l="l" t="t" r="r" b="b"/>
              <a:pathLst>
                <a:path w="304800" h="85725">
                  <a:moveTo>
                    <a:pt x="304673" y="0"/>
                  </a:moveTo>
                  <a:lnTo>
                    <a:pt x="0" y="0"/>
                  </a:lnTo>
                  <a:lnTo>
                    <a:pt x="59817" y="85343"/>
                  </a:lnTo>
                  <a:lnTo>
                    <a:pt x="244982" y="85343"/>
                  </a:lnTo>
                  <a:lnTo>
                    <a:pt x="304673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856232" y="8686799"/>
              <a:ext cx="304800" cy="85725"/>
            </a:xfrm>
            <a:custGeom>
              <a:avLst/>
              <a:gdLst/>
              <a:ahLst/>
              <a:cxnLst/>
              <a:rect l="l" t="t" r="r" b="b"/>
              <a:pathLst>
                <a:path w="304800" h="85725">
                  <a:moveTo>
                    <a:pt x="0" y="0"/>
                  </a:moveTo>
                  <a:lnTo>
                    <a:pt x="59817" y="85343"/>
                  </a:lnTo>
                  <a:lnTo>
                    <a:pt x="244982" y="85343"/>
                  </a:lnTo>
                  <a:lnTo>
                    <a:pt x="304673" y="0"/>
                  </a:lnTo>
                  <a:lnTo>
                    <a:pt x="0" y="0"/>
                  </a:lnTo>
                  <a:close/>
                </a:path>
              </a:pathLst>
            </a:custGeom>
            <a:ln w="24383">
              <a:solidFill>
                <a:srgbClr val="B66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8" name="object 58"/>
          <p:cNvGrpSpPr/>
          <p:nvPr/>
        </p:nvGrpSpPr>
        <p:grpSpPr>
          <a:xfrm>
            <a:off x="2249423" y="8135239"/>
            <a:ext cx="506095" cy="457200"/>
            <a:chOff x="2249423" y="8135239"/>
            <a:chExt cx="506095" cy="457200"/>
          </a:xfrm>
        </p:grpSpPr>
        <p:sp>
          <p:nvSpPr>
            <p:cNvPr id="59" name="object 59"/>
            <p:cNvSpPr/>
            <p:nvPr/>
          </p:nvSpPr>
          <p:spPr>
            <a:xfrm>
              <a:off x="2261615" y="8147431"/>
              <a:ext cx="481965" cy="433070"/>
            </a:xfrm>
            <a:custGeom>
              <a:avLst/>
              <a:gdLst/>
              <a:ahLst/>
              <a:cxnLst/>
              <a:rect l="l" t="t" r="r" b="b"/>
              <a:pathLst>
                <a:path w="481964" h="433070">
                  <a:moveTo>
                    <a:pt x="231901" y="336677"/>
                  </a:moveTo>
                  <a:lnTo>
                    <a:pt x="81279" y="336677"/>
                  </a:lnTo>
                  <a:lnTo>
                    <a:pt x="81279" y="432689"/>
                  </a:lnTo>
                  <a:lnTo>
                    <a:pt x="231901" y="336677"/>
                  </a:lnTo>
                  <a:close/>
                </a:path>
                <a:path w="481964" h="433070">
                  <a:moveTo>
                    <a:pt x="408177" y="0"/>
                  </a:moveTo>
                  <a:lnTo>
                    <a:pt x="408177" y="1778"/>
                  </a:lnTo>
                  <a:lnTo>
                    <a:pt x="73406" y="1778"/>
                  </a:lnTo>
                  <a:lnTo>
                    <a:pt x="44362" y="7100"/>
                  </a:lnTo>
                  <a:lnTo>
                    <a:pt x="21081" y="21780"/>
                  </a:lnTo>
                  <a:lnTo>
                    <a:pt x="5611" y="43890"/>
                  </a:lnTo>
                  <a:lnTo>
                    <a:pt x="0" y="71501"/>
                  </a:lnTo>
                  <a:lnTo>
                    <a:pt x="0" y="267081"/>
                  </a:lnTo>
                  <a:lnTo>
                    <a:pt x="5611" y="293868"/>
                  </a:lnTo>
                  <a:lnTo>
                    <a:pt x="21081" y="316023"/>
                  </a:lnTo>
                  <a:lnTo>
                    <a:pt x="44362" y="331106"/>
                  </a:lnTo>
                  <a:lnTo>
                    <a:pt x="73406" y="336677"/>
                  </a:lnTo>
                  <a:lnTo>
                    <a:pt x="408177" y="336677"/>
                  </a:lnTo>
                  <a:lnTo>
                    <a:pt x="436344" y="331106"/>
                  </a:lnTo>
                  <a:lnTo>
                    <a:pt x="459676" y="316023"/>
                  </a:lnTo>
                  <a:lnTo>
                    <a:pt x="475579" y="293868"/>
                  </a:lnTo>
                  <a:lnTo>
                    <a:pt x="481456" y="267081"/>
                  </a:lnTo>
                  <a:lnTo>
                    <a:pt x="481456" y="188087"/>
                  </a:lnTo>
                  <a:lnTo>
                    <a:pt x="110997" y="188087"/>
                  </a:lnTo>
                  <a:lnTo>
                    <a:pt x="110997" y="137287"/>
                  </a:lnTo>
                  <a:lnTo>
                    <a:pt x="481456" y="137287"/>
                  </a:lnTo>
                  <a:lnTo>
                    <a:pt x="481456" y="71501"/>
                  </a:lnTo>
                  <a:lnTo>
                    <a:pt x="475637" y="43890"/>
                  </a:lnTo>
                  <a:lnTo>
                    <a:pt x="475579" y="43612"/>
                  </a:lnTo>
                  <a:lnTo>
                    <a:pt x="459676" y="20891"/>
                  </a:lnTo>
                  <a:lnTo>
                    <a:pt x="436344" y="5599"/>
                  </a:lnTo>
                  <a:lnTo>
                    <a:pt x="408177" y="0"/>
                  </a:lnTo>
                  <a:close/>
                </a:path>
                <a:path w="481964" h="433070">
                  <a:moveTo>
                    <a:pt x="213994" y="137287"/>
                  </a:moveTo>
                  <a:lnTo>
                    <a:pt x="162559" y="137287"/>
                  </a:lnTo>
                  <a:lnTo>
                    <a:pt x="162559" y="188087"/>
                  </a:lnTo>
                  <a:lnTo>
                    <a:pt x="213994" y="188087"/>
                  </a:lnTo>
                  <a:lnTo>
                    <a:pt x="213994" y="137287"/>
                  </a:lnTo>
                  <a:close/>
                </a:path>
                <a:path w="481964" h="433070">
                  <a:moveTo>
                    <a:pt x="317119" y="137287"/>
                  </a:moveTo>
                  <a:lnTo>
                    <a:pt x="265556" y="137287"/>
                  </a:lnTo>
                  <a:lnTo>
                    <a:pt x="265556" y="188087"/>
                  </a:lnTo>
                  <a:lnTo>
                    <a:pt x="317119" y="188087"/>
                  </a:lnTo>
                  <a:lnTo>
                    <a:pt x="317119" y="137287"/>
                  </a:lnTo>
                  <a:close/>
                </a:path>
                <a:path w="481964" h="433070">
                  <a:moveTo>
                    <a:pt x="481456" y="137287"/>
                  </a:moveTo>
                  <a:lnTo>
                    <a:pt x="368553" y="137287"/>
                  </a:lnTo>
                  <a:lnTo>
                    <a:pt x="370585" y="188087"/>
                  </a:lnTo>
                  <a:lnTo>
                    <a:pt x="481456" y="188087"/>
                  </a:lnTo>
                  <a:lnTo>
                    <a:pt x="481456" y="137287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261615" y="8147431"/>
              <a:ext cx="481965" cy="433070"/>
            </a:xfrm>
            <a:custGeom>
              <a:avLst/>
              <a:gdLst/>
              <a:ahLst/>
              <a:cxnLst/>
              <a:rect l="l" t="t" r="r" b="b"/>
              <a:pathLst>
                <a:path w="481964" h="433070">
                  <a:moveTo>
                    <a:pt x="162559" y="137287"/>
                  </a:moveTo>
                  <a:lnTo>
                    <a:pt x="162559" y="188087"/>
                  </a:lnTo>
                  <a:lnTo>
                    <a:pt x="110997" y="188087"/>
                  </a:lnTo>
                  <a:lnTo>
                    <a:pt x="110997" y="137287"/>
                  </a:lnTo>
                  <a:lnTo>
                    <a:pt x="162559" y="137287"/>
                  </a:lnTo>
                  <a:close/>
                </a:path>
                <a:path w="481964" h="433070">
                  <a:moveTo>
                    <a:pt x="265556" y="137287"/>
                  </a:moveTo>
                  <a:lnTo>
                    <a:pt x="265556" y="188087"/>
                  </a:lnTo>
                  <a:lnTo>
                    <a:pt x="213994" y="188087"/>
                  </a:lnTo>
                  <a:lnTo>
                    <a:pt x="213994" y="137287"/>
                  </a:lnTo>
                  <a:lnTo>
                    <a:pt x="265556" y="137287"/>
                  </a:lnTo>
                  <a:close/>
                </a:path>
                <a:path w="481964" h="433070">
                  <a:moveTo>
                    <a:pt x="368553" y="137287"/>
                  </a:moveTo>
                  <a:lnTo>
                    <a:pt x="370585" y="188087"/>
                  </a:lnTo>
                  <a:lnTo>
                    <a:pt x="317119" y="188087"/>
                  </a:lnTo>
                  <a:lnTo>
                    <a:pt x="317119" y="137287"/>
                  </a:lnTo>
                  <a:lnTo>
                    <a:pt x="368553" y="137287"/>
                  </a:lnTo>
                  <a:close/>
                </a:path>
                <a:path w="481964" h="433070">
                  <a:moveTo>
                    <a:pt x="408177" y="0"/>
                  </a:moveTo>
                  <a:lnTo>
                    <a:pt x="408177" y="1778"/>
                  </a:lnTo>
                  <a:lnTo>
                    <a:pt x="73406" y="1778"/>
                  </a:lnTo>
                  <a:lnTo>
                    <a:pt x="44362" y="7100"/>
                  </a:lnTo>
                  <a:lnTo>
                    <a:pt x="21081" y="21780"/>
                  </a:lnTo>
                  <a:lnTo>
                    <a:pt x="5611" y="43890"/>
                  </a:lnTo>
                  <a:lnTo>
                    <a:pt x="0" y="71501"/>
                  </a:lnTo>
                  <a:lnTo>
                    <a:pt x="0" y="267081"/>
                  </a:lnTo>
                  <a:lnTo>
                    <a:pt x="5611" y="293868"/>
                  </a:lnTo>
                  <a:lnTo>
                    <a:pt x="21081" y="316023"/>
                  </a:lnTo>
                  <a:lnTo>
                    <a:pt x="44362" y="331106"/>
                  </a:lnTo>
                  <a:lnTo>
                    <a:pt x="73406" y="336677"/>
                  </a:lnTo>
                  <a:lnTo>
                    <a:pt x="81279" y="336677"/>
                  </a:lnTo>
                  <a:lnTo>
                    <a:pt x="81279" y="432689"/>
                  </a:lnTo>
                  <a:lnTo>
                    <a:pt x="231901" y="336677"/>
                  </a:lnTo>
                  <a:lnTo>
                    <a:pt x="408177" y="336677"/>
                  </a:lnTo>
                  <a:lnTo>
                    <a:pt x="436344" y="331106"/>
                  </a:lnTo>
                  <a:lnTo>
                    <a:pt x="459676" y="316023"/>
                  </a:lnTo>
                  <a:lnTo>
                    <a:pt x="475579" y="293868"/>
                  </a:lnTo>
                  <a:lnTo>
                    <a:pt x="481456" y="267081"/>
                  </a:lnTo>
                  <a:lnTo>
                    <a:pt x="481456" y="71501"/>
                  </a:lnTo>
                  <a:lnTo>
                    <a:pt x="475579" y="43612"/>
                  </a:lnTo>
                  <a:lnTo>
                    <a:pt x="459676" y="20891"/>
                  </a:lnTo>
                  <a:lnTo>
                    <a:pt x="436344" y="5599"/>
                  </a:lnTo>
                  <a:lnTo>
                    <a:pt x="408177" y="0"/>
                  </a:lnTo>
                  <a:close/>
                </a:path>
              </a:pathLst>
            </a:custGeom>
            <a:ln w="24384">
              <a:solidFill>
                <a:srgbClr val="B66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3020567" y="8287511"/>
            <a:ext cx="15075535" cy="1109980"/>
          </a:xfrm>
          <a:prstGeom prst="rect">
            <a:avLst/>
          </a:prstGeom>
          <a:ln w="24384">
            <a:solidFill>
              <a:srgbClr val="F79546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20"/>
              </a:spcBef>
            </a:pPr>
            <a:r>
              <a:rPr sz="2200" dirty="0">
                <a:latin typeface="Times New Roman"/>
                <a:cs typeface="Times New Roman"/>
              </a:rPr>
              <a:t>ӘР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ЖЖОКБҰ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ӨЗ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ШЕКТІ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БАЛЫН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БЕЛГІЛЕЙ</a:t>
            </a:r>
            <a:r>
              <a:rPr sz="2200" spc="-10" dirty="0">
                <a:latin typeface="Times New Roman"/>
                <a:cs typeface="Times New Roman"/>
              </a:rPr>
              <a:t> АЛАДЫ.</a:t>
            </a:r>
            <a:endParaRPr sz="220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sz="2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https://testcenter.kz/postupayushchim-</a:t>
            </a:r>
            <a:r>
              <a:rPr sz="2200" u="sng" spc="-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v-</a:t>
            </a:r>
            <a:r>
              <a:rPr sz="2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vuz/vazhnaya-informatsiya-dlya-uchastiya-</a:t>
            </a:r>
            <a:r>
              <a:rPr sz="22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v-</a:t>
            </a:r>
            <a:r>
              <a:rPr sz="2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konkurse-prisuzhdeniya-obrazovatelnogo-</a:t>
            </a:r>
            <a:endParaRPr sz="220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sz="2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granta-</a:t>
            </a:r>
            <a:r>
              <a:rPr sz="2200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2023-</a:t>
            </a:r>
            <a:r>
              <a:rPr sz="22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goda-</a:t>
            </a:r>
            <a:r>
              <a:rPr sz="2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/minimalnye-bally-ent-dlya-uchastiya-</a:t>
            </a:r>
            <a:r>
              <a:rPr sz="2200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v-</a:t>
            </a:r>
            <a:r>
              <a:rPr sz="2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konkurse-po-prisuzhdeniyu-obrazovatelnykh-grantov-2023-goda/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66673" y="9431832"/>
            <a:ext cx="173513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750060" algn="l"/>
                <a:tab pos="2045335" algn="l"/>
                <a:tab pos="3258820" algn="l"/>
                <a:tab pos="3561079" algn="l"/>
                <a:tab pos="4649470" algn="l"/>
                <a:tab pos="4673600" algn="l"/>
                <a:tab pos="5396230" algn="l"/>
                <a:tab pos="6423660" algn="l"/>
                <a:tab pos="7191375" algn="l"/>
                <a:tab pos="7834630" algn="l"/>
                <a:tab pos="8837930" algn="l"/>
                <a:tab pos="8935085" algn="l"/>
                <a:tab pos="9925685" algn="l"/>
                <a:tab pos="11038840" algn="l"/>
                <a:tab pos="11721465" algn="l"/>
                <a:tab pos="12843510" algn="l"/>
                <a:tab pos="13935075" algn="l"/>
                <a:tab pos="15672435" algn="l"/>
                <a:tab pos="15937865" algn="l"/>
                <a:tab pos="17181195" algn="l"/>
              </a:tabLst>
            </a:pPr>
            <a:r>
              <a:rPr sz="2400" b="1" spc="175" dirty="0">
                <a:solidFill>
                  <a:srgbClr val="006FC0"/>
                </a:solidFill>
                <a:latin typeface="Cambria"/>
                <a:cs typeface="Cambria"/>
              </a:rPr>
              <a:t>Қазақстан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	</a:t>
            </a:r>
            <a:r>
              <a:rPr sz="2400" b="1" spc="160" dirty="0">
                <a:solidFill>
                  <a:srgbClr val="006FC0"/>
                </a:solidFill>
                <a:latin typeface="Cambria"/>
                <a:cs typeface="Cambria"/>
              </a:rPr>
              <a:t>тарихы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25" dirty="0">
                <a:solidFill>
                  <a:srgbClr val="006FC0"/>
                </a:solidFill>
                <a:latin typeface="Cambria"/>
                <a:cs typeface="Cambria"/>
              </a:rPr>
              <a:t>және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	</a:t>
            </a:r>
            <a:r>
              <a:rPr sz="2400" b="1" spc="130" dirty="0">
                <a:solidFill>
                  <a:srgbClr val="006FC0"/>
                </a:solidFill>
                <a:latin typeface="Cambria"/>
                <a:cs typeface="Cambria"/>
              </a:rPr>
              <a:t>ҰБТ</a:t>
            </a:r>
            <a:r>
              <a:rPr sz="2400" b="1" spc="-28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i="1" spc="260" dirty="0">
                <a:solidFill>
                  <a:srgbClr val="006FC0"/>
                </a:solidFill>
                <a:latin typeface="Calibri"/>
                <a:cs typeface="Calibri"/>
              </a:rPr>
              <a:t>-</a:t>
            </a:r>
            <a:r>
              <a:rPr sz="2400" b="1" spc="114" dirty="0">
                <a:solidFill>
                  <a:srgbClr val="006FC0"/>
                </a:solidFill>
                <a:latin typeface="Cambria"/>
                <a:cs typeface="Cambria"/>
              </a:rPr>
              <a:t>ның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00" dirty="0">
                <a:solidFill>
                  <a:srgbClr val="006FC0"/>
                </a:solidFill>
                <a:latin typeface="Cambria"/>
                <a:cs typeface="Cambria"/>
              </a:rPr>
              <a:t>екі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65" dirty="0">
                <a:solidFill>
                  <a:srgbClr val="006FC0"/>
                </a:solidFill>
                <a:latin typeface="Cambria"/>
                <a:cs typeface="Cambria"/>
              </a:rPr>
              <a:t>бейіндік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	</a:t>
            </a:r>
            <a:r>
              <a:rPr sz="2400" b="1" spc="135" dirty="0">
                <a:solidFill>
                  <a:srgbClr val="006FC0"/>
                </a:solidFill>
                <a:latin typeface="Cambria"/>
                <a:cs typeface="Cambria"/>
              </a:rPr>
              <a:t>пәні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25" dirty="0">
                <a:solidFill>
                  <a:srgbClr val="006FC0"/>
                </a:solidFill>
                <a:latin typeface="Cambria"/>
                <a:cs typeface="Cambria"/>
              </a:rPr>
              <a:t>және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i="1" spc="235" dirty="0">
                <a:solidFill>
                  <a:srgbClr val="006FC0"/>
                </a:solidFill>
                <a:latin typeface="Calibri"/>
                <a:cs typeface="Calibri"/>
              </a:rPr>
              <a:t>(</a:t>
            </a:r>
            <a:r>
              <a:rPr sz="2400" b="1" spc="235" dirty="0">
                <a:solidFill>
                  <a:srgbClr val="006FC0"/>
                </a:solidFill>
                <a:latin typeface="Cambria"/>
                <a:cs typeface="Cambria"/>
              </a:rPr>
              <a:t>немесе</a:t>
            </a:r>
            <a:r>
              <a:rPr sz="2400" b="1" spc="-28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i="1" spc="400" dirty="0">
                <a:solidFill>
                  <a:srgbClr val="006FC0"/>
                </a:solidFill>
                <a:latin typeface="Calibri"/>
                <a:cs typeface="Calibri"/>
              </a:rPr>
              <a:t>)</a:t>
            </a:r>
            <a:r>
              <a:rPr sz="2400" b="1" i="1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400" b="1" spc="180" dirty="0">
                <a:solidFill>
                  <a:srgbClr val="006FC0"/>
                </a:solidFill>
                <a:latin typeface="Cambria"/>
                <a:cs typeface="Cambria"/>
              </a:rPr>
              <a:t>шығармашылық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	</a:t>
            </a:r>
            <a:r>
              <a:rPr sz="2400" b="1" spc="160" dirty="0">
                <a:solidFill>
                  <a:srgbClr val="006FC0"/>
                </a:solidFill>
                <a:latin typeface="Cambria"/>
                <a:cs typeface="Cambria"/>
              </a:rPr>
              <a:t>емтихан бойынша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50" dirty="0">
                <a:solidFill>
                  <a:srgbClr val="006FC0"/>
                </a:solidFill>
                <a:latin typeface="Cambria"/>
                <a:cs typeface="Cambria"/>
              </a:rPr>
              <a:t>кемінде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i="1" spc="-50" dirty="0">
                <a:solidFill>
                  <a:srgbClr val="006FC0"/>
                </a:solidFill>
                <a:latin typeface="Calibri"/>
                <a:cs typeface="Calibri"/>
              </a:rPr>
              <a:t>5</a:t>
            </a:r>
            <a:r>
              <a:rPr sz="2400" b="1" i="1" dirty="0">
                <a:solidFill>
                  <a:srgbClr val="006FC0"/>
                </a:solidFill>
                <a:latin typeface="Calibri"/>
                <a:cs typeface="Calibri"/>
              </a:rPr>
              <a:t>	</a:t>
            </a:r>
            <a:r>
              <a:rPr sz="2400" b="1" i="1" spc="-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150" dirty="0">
                <a:solidFill>
                  <a:srgbClr val="006FC0"/>
                </a:solidFill>
                <a:latin typeface="Cambria"/>
                <a:cs typeface="Cambria"/>
              </a:rPr>
              <a:t>балл</a:t>
            </a:r>
            <a:r>
              <a:rPr sz="2400" b="1" spc="-29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400" b="1" i="1" dirty="0">
                <a:solidFill>
                  <a:srgbClr val="006FC0"/>
                </a:solidFill>
                <a:latin typeface="Calibri"/>
                <a:cs typeface="Calibri"/>
              </a:rPr>
              <a:t>,	</a:t>
            </a:r>
            <a:r>
              <a:rPr sz="2400" b="1" spc="114" dirty="0">
                <a:solidFill>
                  <a:srgbClr val="006FC0"/>
                </a:solidFill>
                <a:latin typeface="Cambria"/>
                <a:cs typeface="Cambria"/>
              </a:rPr>
              <a:t>оқу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60" dirty="0">
                <a:solidFill>
                  <a:srgbClr val="006FC0"/>
                </a:solidFill>
                <a:latin typeface="Cambria"/>
                <a:cs typeface="Cambria"/>
              </a:rPr>
              <a:t>сауаттылығы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25" dirty="0">
                <a:solidFill>
                  <a:srgbClr val="006FC0"/>
                </a:solidFill>
                <a:latin typeface="Cambria"/>
                <a:cs typeface="Cambria"/>
              </a:rPr>
              <a:t>және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75" dirty="0">
                <a:solidFill>
                  <a:srgbClr val="006FC0"/>
                </a:solidFill>
                <a:latin typeface="Cambria"/>
                <a:cs typeface="Cambria"/>
              </a:rPr>
              <a:t>математикалық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65" dirty="0">
                <a:solidFill>
                  <a:srgbClr val="006FC0"/>
                </a:solidFill>
                <a:latin typeface="Cambria"/>
                <a:cs typeface="Cambria"/>
              </a:rPr>
              <a:t>сауаттылық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60" dirty="0">
                <a:solidFill>
                  <a:srgbClr val="006FC0"/>
                </a:solidFill>
                <a:latin typeface="Cambria"/>
                <a:cs typeface="Cambria"/>
              </a:rPr>
              <a:t>бойынша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spc="150" dirty="0">
                <a:solidFill>
                  <a:srgbClr val="006FC0"/>
                </a:solidFill>
                <a:latin typeface="Cambria"/>
                <a:cs typeface="Cambria"/>
              </a:rPr>
              <a:t>кемінде</a:t>
            </a:r>
            <a:r>
              <a:rPr sz="2400" b="1" dirty="0">
                <a:solidFill>
                  <a:srgbClr val="006FC0"/>
                </a:solidFill>
                <a:latin typeface="Cambria"/>
                <a:cs typeface="Cambria"/>
              </a:rPr>
              <a:t>	</a:t>
            </a:r>
            <a:r>
              <a:rPr sz="2400" b="1" i="1" spc="-50" dirty="0">
                <a:solidFill>
                  <a:srgbClr val="006FC0"/>
                </a:solidFill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105535" y="9521952"/>
            <a:ext cx="549910" cy="542925"/>
            <a:chOff x="105535" y="9521952"/>
            <a:chExt cx="549910" cy="542925"/>
          </a:xfrm>
        </p:grpSpPr>
        <p:pic>
          <p:nvPicPr>
            <p:cNvPr id="64" name="object 6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02920" y="9832898"/>
              <a:ext cx="152349" cy="231597"/>
            </a:xfrm>
            <a:prstGeom prst="rect">
              <a:avLst/>
            </a:prstGeom>
          </p:spPr>
        </p:pic>
        <p:sp>
          <p:nvSpPr>
            <p:cNvPr id="65" name="object 65"/>
            <p:cNvSpPr/>
            <p:nvPr/>
          </p:nvSpPr>
          <p:spPr>
            <a:xfrm>
              <a:off x="105524" y="9521952"/>
              <a:ext cx="535305" cy="475615"/>
            </a:xfrm>
            <a:custGeom>
              <a:avLst/>
              <a:gdLst/>
              <a:ahLst/>
              <a:cxnLst/>
              <a:rect l="l" t="t" r="r" b="b"/>
              <a:pathLst>
                <a:path w="535305" h="475615">
                  <a:moveTo>
                    <a:pt x="427875" y="245630"/>
                  </a:moveTo>
                  <a:lnTo>
                    <a:pt x="427532" y="241820"/>
                  </a:lnTo>
                  <a:lnTo>
                    <a:pt x="424408" y="207073"/>
                  </a:lnTo>
                  <a:lnTo>
                    <a:pt x="409917" y="171424"/>
                  </a:lnTo>
                  <a:lnTo>
                    <a:pt x="385787" y="140525"/>
                  </a:lnTo>
                  <a:lnTo>
                    <a:pt x="353377" y="116205"/>
                  </a:lnTo>
                  <a:lnTo>
                    <a:pt x="314058" y="100266"/>
                  </a:lnTo>
                  <a:lnTo>
                    <a:pt x="282130" y="96189"/>
                  </a:lnTo>
                  <a:lnTo>
                    <a:pt x="282130" y="140525"/>
                  </a:lnTo>
                  <a:lnTo>
                    <a:pt x="282130" y="284111"/>
                  </a:lnTo>
                  <a:lnTo>
                    <a:pt x="282130" y="310629"/>
                  </a:lnTo>
                  <a:lnTo>
                    <a:pt x="282130" y="339623"/>
                  </a:lnTo>
                  <a:lnTo>
                    <a:pt x="246862" y="339623"/>
                  </a:lnTo>
                  <a:lnTo>
                    <a:pt x="246862" y="310629"/>
                  </a:lnTo>
                  <a:lnTo>
                    <a:pt x="282130" y="310629"/>
                  </a:lnTo>
                  <a:lnTo>
                    <a:pt x="282130" y="284111"/>
                  </a:lnTo>
                  <a:lnTo>
                    <a:pt x="246862" y="284111"/>
                  </a:lnTo>
                  <a:lnTo>
                    <a:pt x="246862" y="140525"/>
                  </a:lnTo>
                  <a:lnTo>
                    <a:pt x="282130" y="140525"/>
                  </a:lnTo>
                  <a:lnTo>
                    <a:pt x="282130" y="96189"/>
                  </a:lnTo>
                  <a:lnTo>
                    <a:pt x="269227" y="94538"/>
                  </a:lnTo>
                  <a:lnTo>
                    <a:pt x="264820" y="94538"/>
                  </a:lnTo>
                  <a:lnTo>
                    <a:pt x="214376" y="101942"/>
                  </a:lnTo>
                  <a:lnTo>
                    <a:pt x="170815" y="122491"/>
                  </a:lnTo>
                  <a:lnTo>
                    <a:pt x="136766" y="153441"/>
                  </a:lnTo>
                  <a:lnTo>
                    <a:pt x="114465" y="192087"/>
                  </a:lnTo>
                  <a:lnTo>
                    <a:pt x="106172" y="235737"/>
                  </a:lnTo>
                  <a:lnTo>
                    <a:pt x="114134" y="281673"/>
                  </a:lnTo>
                  <a:lnTo>
                    <a:pt x="138468" y="323392"/>
                  </a:lnTo>
                  <a:lnTo>
                    <a:pt x="174726" y="354609"/>
                  </a:lnTo>
                  <a:lnTo>
                    <a:pt x="219163" y="374180"/>
                  </a:lnTo>
                  <a:lnTo>
                    <a:pt x="268084" y="380949"/>
                  </a:lnTo>
                  <a:lnTo>
                    <a:pt x="291960" y="379349"/>
                  </a:lnTo>
                  <a:lnTo>
                    <a:pt x="315620" y="374421"/>
                  </a:lnTo>
                  <a:lnTo>
                    <a:pt x="338670" y="366064"/>
                  </a:lnTo>
                  <a:lnTo>
                    <a:pt x="360705" y="354126"/>
                  </a:lnTo>
                  <a:lnTo>
                    <a:pt x="360527" y="339623"/>
                  </a:lnTo>
                  <a:lnTo>
                    <a:pt x="360172" y="310629"/>
                  </a:lnTo>
                  <a:lnTo>
                    <a:pt x="359854" y="285280"/>
                  </a:lnTo>
                  <a:lnTo>
                    <a:pt x="359841" y="284111"/>
                  </a:lnTo>
                  <a:lnTo>
                    <a:pt x="359371" y="245630"/>
                  </a:lnTo>
                  <a:lnTo>
                    <a:pt x="359333" y="241820"/>
                  </a:lnTo>
                  <a:lnTo>
                    <a:pt x="418960" y="285280"/>
                  </a:lnTo>
                  <a:lnTo>
                    <a:pt x="427875" y="245630"/>
                  </a:lnTo>
                  <a:close/>
                </a:path>
                <a:path w="535305" h="475615">
                  <a:moveTo>
                    <a:pt x="535152" y="222275"/>
                  </a:moveTo>
                  <a:lnTo>
                    <a:pt x="528205" y="182473"/>
                  </a:lnTo>
                  <a:lnTo>
                    <a:pt x="513753" y="144945"/>
                  </a:lnTo>
                  <a:lnTo>
                    <a:pt x="492594" y="110337"/>
                  </a:lnTo>
                  <a:lnTo>
                    <a:pt x="465493" y="79298"/>
                  </a:lnTo>
                  <a:lnTo>
                    <a:pt x="433209" y="52463"/>
                  </a:lnTo>
                  <a:lnTo>
                    <a:pt x="396519" y="30480"/>
                  </a:lnTo>
                  <a:lnTo>
                    <a:pt x="356209" y="13982"/>
                  </a:lnTo>
                  <a:lnTo>
                    <a:pt x="313029" y="3606"/>
                  </a:lnTo>
                  <a:lnTo>
                    <a:pt x="267779" y="0"/>
                  </a:lnTo>
                  <a:lnTo>
                    <a:pt x="233235" y="2095"/>
                  </a:lnTo>
                  <a:lnTo>
                    <a:pt x="163271" y="19621"/>
                  </a:lnTo>
                  <a:lnTo>
                    <a:pt x="128485" y="35572"/>
                  </a:lnTo>
                  <a:lnTo>
                    <a:pt x="91122" y="59372"/>
                  </a:lnTo>
                  <a:lnTo>
                    <a:pt x="60413" y="86525"/>
                  </a:lnTo>
                  <a:lnTo>
                    <a:pt x="36182" y="116408"/>
                  </a:lnTo>
                  <a:lnTo>
                    <a:pt x="6324" y="181927"/>
                  </a:lnTo>
                  <a:lnTo>
                    <a:pt x="0" y="250964"/>
                  </a:lnTo>
                  <a:lnTo>
                    <a:pt x="5181" y="285254"/>
                  </a:lnTo>
                  <a:lnTo>
                    <a:pt x="31254" y="350266"/>
                  </a:lnTo>
                  <a:lnTo>
                    <a:pt x="76962" y="406412"/>
                  </a:lnTo>
                  <a:lnTo>
                    <a:pt x="140779" y="448729"/>
                  </a:lnTo>
                  <a:lnTo>
                    <a:pt x="178981" y="463156"/>
                  </a:lnTo>
                  <a:lnTo>
                    <a:pt x="221132" y="472274"/>
                  </a:lnTo>
                  <a:lnTo>
                    <a:pt x="267030" y="475437"/>
                  </a:lnTo>
                  <a:lnTo>
                    <a:pt x="291426" y="474535"/>
                  </a:lnTo>
                  <a:lnTo>
                    <a:pt x="339229" y="467309"/>
                  </a:lnTo>
                  <a:lnTo>
                    <a:pt x="362127" y="392290"/>
                  </a:lnTo>
                  <a:lnTo>
                    <a:pt x="337299" y="402653"/>
                  </a:lnTo>
                  <a:lnTo>
                    <a:pt x="312648" y="409829"/>
                  </a:lnTo>
                  <a:lnTo>
                    <a:pt x="288315" y="414020"/>
                  </a:lnTo>
                  <a:lnTo>
                    <a:pt x="264464" y="415366"/>
                  </a:lnTo>
                  <a:lnTo>
                    <a:pt x="223266" y="411251"/>
                  </a:lnTo>
                  <a:lnTo>
                    <a:pt x="185000" y="399554"/>
                  </a:lnTo>
                  <a:lnTo>
                    <a:pt x="150571" y="381292"/>
                  </a:lnTo>
                  <a:lnTo>
                    <a:pt x="96761" y="329095"/>
                  </a:lnTo>
                  <a:lnTo>
                    <a:pt x="69011" y="262763"/>
                  </a:lnTo>
                  <a:lnTo>
                    <a:pt x="67144" y="226809"/>
                  </a:lnTo>
                  <a:lnTo>
                    <a:pt x="74472" y="190347"/>
                  </a:lnTo>
                  <a:lnTo>
                    <a:pt x="91897" y="154393"/>
                  </a:lnTo>
                  <a:lnTo>
                    <a:pt x="120319" y="119938"/>
                  </a:lnTo>
                  <a:lnTo>
                    <a:pt x="151777" y="95021"/>
                  </a:lnTo>
                  <a:lnTo>
                    <a:pt x="187439" y="77050"/>
                  </a:lnTo>
                  <a:lnTo>
                    <a:pt x="225945" y="66167"/>
                  </a:lnTo>
                  <a:lnTo>
                    <a:pt x="265950" y="62496"/>
                  </a:lnTo>
                  <a:lnTo>
                    <a:pt x="293712" y="64262"/>
                  </a:lnTo>
                  <a:lnTo>
                    <a:pt x="347662" y="78447"/>
                  </a:lnTo>
                  <a:lnTo>
                    <a:pt x="409524" y="117436"/>
                  </a:lnTo>
                  <a:lnTo>
                    <a:pt x="437311" y="149923"/>
                  </a:lnTo>
                  <a:lnTo>
                    <a:pt x="455663" y="186817"/>
                  </a:lnTo>
                  <a:lnTo>
                    <a:pt x="463931" y="226517"/>
                  </a:lnTo>
                  <a:lnTo>
                    <a:pt x="461492" y="267436"/>
                  </a:lnTo>
                  <a:lnTo>
                    <a:pt x="447687" y="307936"/>
                  </a:lnTo>
                  <a:lnTo>
                    <a:pt x="503351" y="348919"/>
                  </a:lnTo>
                  <a:lnTo>
                    <a:pt x="523494" y="306146"/>
                  </a:lnTo>
                  <a:lnTo>
                    <a:pt x="533844" y="263702"/>
                  </a:lnTo>
                  <a:lnTo>
                    <a:pt x="535152" y="222275"/>
                  </a:lnTo>
                  <a:close/>
                </a:path>
              </a:pathLst>
            </a:custGeom>
            <a:solidFill>
              <a:srgbClr val="0F57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6576"/>
            <a:ext cx="18288000" cy="993775"/>
          </a:xfrm>
          <a:custGeom>
            <a:avLst/>
            <a:gdLst/>
            <a:ahLst/>
            <a:cxnLst/>
            <a:rect l="l" t="t" r="r" b="b"/>
            <a:pathLst>
              <a:path w="18288000" h="993775">
                <a:moveTo>
                  <a:pt x="18288000" y="0"/>
                </a:moveTo>
                <a:lnTo>
                  <a:pt x="0" y="0"/>
                </a:lnTo>
                <a:lnTo>
                  <a:pt x="0" y="993648"/>
                </a:lnTo>
                <a:lnTo>
                  <a:pt x="18288000" y="993648"/>
                </a:lnTo>
                <a:lnTo>
                  <a:pt x="1828800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4225" rIns="0" bIns="0" rtlCol="0">
            <a:spAutoFit/>
          </a:bodyPr>
          <a:lstStyle/>
          <a:p>
            <a:pPr marL="838835">
              <a:lnSpc>
                <a:spcPct val="100000"/>
              </a:lnSpc>
              <a:spcBef>
                <a:spcPts val="110"/>
              </a:spcBef>
            </a:pPr>
            <a:r>
              <a:rPr b="0" dirty="0">
                <a:latin typeface="Times New Roman"/>
                <a:cs typeface="Times New Roman"/>
              </a:rPr>
              <a:t>ҰБТ</a:t>
            </a:r>
            <a:r>
              <a:rPr b="0" spc="-10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БАЛДАРЫНА</a:t>
            </a:r>
            <a:r>
              <a:rPr b="0" spc="-140" dirty="0">
                <a:latin typeface="Times New Roman"/>
                <a:cs typeface="Times New Roman"/>
              </a:rPr>
              <a:t> </a:t>
            </a:r>
            <a:r>
              <a:rPr b="0" spc="-50" dirty="0">
                <a:latin typeface="Times New Roman"/>
                <a:cs typeface="Times New Roman"/>
              </a:rPr>
              <a:t>АУЫСТЫРЫЛАТЫН</a:t>
            </a:r>
            <a:r>
              <a:rPr b="0" spc="-1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ТЕСТ</a:t>
            </a:r>
            <a:r>
              <a:rPr b="0" spc="-9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СЕРТИФИКАТТАРЫ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268456" y="4916423"/>
            <a:ext cx="6787896" cy="38282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12140" y="1107388"/>
            <a:ext cx="9465945" cy="8258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6285" indent="-74358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756285" algn="l"/>
              </a:tabLst>
            </a:pPr>
            <a:r>
              <a:rPr sz="3600" dirty="0">
                <a:latin typeface="Calibri"/>
                <a:cs typeface="Calibri"/>
              </a:rPr>
              <a:t>ҚАЗТЕСТ</a:t>
            </a:r>
            <a:r>
              <a:rPr sz="3600" spc="-16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сертификаты;</a:t>
            </a:r>
            <a:endParaRPr sz="3600">
              <a:latin typeface="Calibri"/>
              <a:cs typeface="Calibri"/>
            </a:endParaRPr>
          </a:p>
          <a:p>
            <a:pPr marL="756285" indent="-74358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756285" algn="l"/>
              </a:tabLst>
            </a:pPr>
            <a:r>
              <a:rPr sz="3600" dirty="0">
                <a:latin typeface="Calibri"/>
                <a:cs typeface="Calibri"/>
              </a:rPr>
              <a:t>"НЗМ"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ДББҰ</a:t>
            </a:r>
            <a:r>
              <a:rPr sz="3600" spc="-10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бітірушілерінің</a:t>
            </a:r>
            <a:r>
              <a:rPr sz="3600" spc="-4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оқудағы</a:t>
            </a:r>
            <a:endParaRPr sz="36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3600" spc="-10" dirty="0">
                <a:latin typeface="Calibri"/>
                <a:cs typeface="Calibri"/>
              </a:rPr>
              <a:t>нәтижелерінің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сырттай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бағалау</a:t>
            </a:r>
            <a:r>
              <a:rPr sz="3600" spc="-114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балдары;</a:t>
            </a:r>
            <a:endParaRPr sz="3600">
              <a:latin typeface="Calibri"/>
              <a:cs typeface="Calibri"/>
            </a:endParaRPr>
          </a:p>
          <a:p>
            <a:pPr marL="756285" marR="1314450" indent="-744220">
              <a:lnSpc>
                <a:spcPct val="100000"/>
              </a:lnSpc>
              <a:buAutoNum type="arabicPeriod" startAt="3"/>
              <a:tabLst>
                <a:tab pos="756285" algn="l"/>
              </a:tabLst>
            </a:pPr>
            <a:r>
              <a:rPr sz="3600" dirty="0">
                <a:latin typeface="Calibri"/>
                <a:cs typeface="Calibri"/>
              </a:rPr>
              <a:t>Халықаралық</a:t>
            </a:r>
            <a:r>
              <a:rPr sz="3600" spc="-15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стандартталған</a:t>
            </a:r>
            <a:r>
              <a:rPr sz="3600" spc="-105" dirty="0">
                <a:latin typeface="Calibri"/>
                <a:cs typeface="Calibri"/>
              </a:rPr>
              <a:t> </a:t>
            </a:r>
            <a:r>
              <a:rPr sz="3600" spc="-65" dirty="0">
                <a:latin typeface="Calibri"/>
                <a:cs typeface="Calibri"/>
              </a:rPr>
              <a:t>SAT</a:t>
            </a:r>
            <a:r>
              <a:rPr sz="3600" spc="-125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тест </a:t>
            </a:r>
            <a:r>
              <a:rPr sz="3600" spc="-10" dirty="0">
                <a:latin typeface="Calibri"/>
                <a:cs typeface="Calibri"/>
              </a:rPr>
              <a:t>сертификаты;</a:t>
            </a:r>
            <a:endParaRPr sz="3600">
              <a:latin typeface="Calibri"/>
              <a:cs typeface="Calibri"/>
            </a:endParaRPr>
          </a:p>
          <a:p>
            <a:pPr marL="756285" marR="1137920" indent="-74422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756285" algn="l"/>
                <a:tab pos="859790" algn="l"/>
              </a:tabLst>
            </a:pPr>
            <a:r>
              <a:rPr sz="3600" dirty="0">
                <a:latin typeface="Calibri"/>
                <a:cs typeface="Calibri"/>
              </a:rPr>
              <a:t>	Халықаралық</a:t>
            </a:r>
            <a:r>
              <a:rPr sz="3600" spc="-12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стандартталған</a:t>
            </a:r>
            <a:r>
              <a:rPr sz="3600" spc="-7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ACT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тест </a:t>
            </a:r>
            <a:r>
              <a:rPr sz="3600" spc="-10" dirty="0">
                <a:latin typeface="Calibri"/>
                <a:cs typeface="Calibri"/>
              </a:rPr>
              <a:t>сертификаты;</a:t>
            </a:r>
            <a:endParaRPr sz="3600">
              <a:latin typeface="Calibri"/>
              <a:cs typeface="Calibri"/>
            </a:endParaRPr>
          </a:p>
          <a:p>
            <a:pPr marL="756285" marR="5080" indent="-744220">
              <a:lnSpc>
                <a:spcPct val="100000"/>
              </a:lnSpc>
              <a:buAutoNum type="arabicPeriod" startAt="3"/>
              <a:tabLst>
                <a:tab pos="756285" algn="l"/>
                <a:tab pos="859790" algn="l"/>
              </a:tabLst>
            </a:pPr>
            <a:r>
              <a:rPr sz="3600" dirty="0">
                <a:latin typeface="Calibri"/>
                <a:cs typeface="Calibri"/>
              </a:rPr>
              <a:t>	IB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Халықаралық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бакалавриат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бағдарламасы сертификаты/диплом;</a:t>
            </a:r>
            <a:endParaRPr sz="3600">
              <a:latin typeface="Calibri"/>
              <a:cs typeface="Calibri"/>
            </a:endParaRPr>
          </a:p>
          <a:p>
            <a:pPr marL="756285" marR="2002789" indent="-74422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756285" algn="l"/>
                <a:tab pos="859790" algn="l"/>
              </a:tabLst>
            </a:pPr>
            <a:r>
              <a:rPr sz="3600" dirty="0">
                <a:latin typeface="Calibri"/>
                <a:cs typeface="Calibri"/>
              </a:rPr>
              <a:t>	A</a:t>
            </a:r>
            <a:r>
              <a:rPr sz="3600" spc="-4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Level</a:t>
            </a:r>
            <a:r>
              <a:rPr sz="3600" spc="-10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халықаралық</a:t>
            </a:r>
            <a:r>
              <a:rPr sz="3600" spc="-6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бакалавриат бағдарламасының</a:t>
            </a:r>
            <a:r>
              <a:rPr sz="3600" spc="-14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балдары;</a:t>
            </a:r>
            <a:endParaRPr sz="3600">
              <a:latin typeface="Calibri"/>
              <a:cs typeface="Calibri"/>
            </a:endParaRPr>
          </a:p>
          <a:p>
            <a:pPr marL="756285" marR="942975" indent="-744220">
              <a:lnSpc>
                <a:spcPct val="100000"/>
              </a:lnSpc>
              <a:buAutoNum type="arabicPeriod" startAt="3"/>
              <a:tabLst>
                <a:tab pos="756285" algn="l"/>
                <a:tab pos="859790" algn="l"/>
              </a:tabLst>
            </a:pPr>
            <a:r>
              <a:rPr sz="3600" dirty="0">
                <a:latin typeface="Calibri"/>
                <a:cs typeface="Calibri"/>
              </a:rPr>
              <a:t>	Халықаралық</a:t>
            </a:r>
            <a:r>
              <a:rPr sz="3600" spc="-13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стандартталған</a:t>
            </a:r>
            <a:r>
              <a:rPr sz="3600" spc="-8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тест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IELTS балдары;</a:t>
            </a:r>
            <a:endParaRPr sz="3600">
              <a:latin typeface="Calibri"/>
              <a:cs typeface="Calibri"/>
            </a:endParaRPr>
          </a:p>
          <a:p>
            <a:pPr marL="756285" marR="17780" indent="-74422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756285" algn="l"/>
                <a:tab pos="859790" algn="l"/>
              </a:tabLst>
            </a:pPr>
            <a:r>
              <a:rPr sz="3600" dirty="0">
                <a:latin typeface="Calibri"/>
                <a:cs typeface="Calibri"/>
              </a:rPr>
              <a:t>	Халықаралық</a:t>
            </a:r>
            <a:r>
              <a:rPr sz="3600" spc="-15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стандартталған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тест</a:t>
            </a:r>
            <a:r>
              <a:rPr sz="3600" spc="-114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TOEFL</a:t>
            </a:r>
            <a:r>
              <a:rPr sz="3600" spc="-90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ibt, </a:t>
            </a:r>
            <a:r>
              <a:rPr sz="3600" dirty="0">
                <a:latin typeface="Calibri"/>
                <a:cs typeface="Calibri"/>
              </a:rPr>
              <a:t>TOEFL</a:t>
            </a:r>
            <a:r>
              <a:rPr sz="3600" spc="-9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itp</a:t>
            </a:r>
            <a:r>
              <a:rPr sz="3600" spc="-8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балдары</a:t>
            </a:r>
            <a:endParaRPr sz="36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1332464" y="1767839"/>
            <a:ext cx="3017520" cy="2106295"/>
            <a:chOff x="11332464" y="1767839"/>
            <a:chExt cx="3017520" cy="210629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356848" y="1792223"/>
              <a:ext cx="2968752" cy="205740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344656" y="1780031"/>
              <a:ext cx="2993390" cy="2082164"/>
            </a:xfrm>
            <a:custGeom>
              <a:avLst/>
              <a:gdLst/>
              <a:ahLst/>
              <a:cxnLst/>
              <a:rect l="l" t="t" r="r" b="b"/>
              <a:pathLst>
                <a:path w="2993390" h="2082164">
                  <a:moveTo>
                    <a:pt x="0" y="2081784"/>
                  </a:moveTo>
                  <a:lnTo>
                    <a:pt x="2993136" y="2081784"/>
                  </a:lnTo>
                  <a:lnTo>
                    <a:pt x="2993136" y="0"/>
                  </a:lnTo>
                  <a:lnTo>
                    <a:pt x="0" y="0"/>
                  </a:lnTo>
                  <a:lnTo>
                    <a:pt x="0" y="2081784"/>
                  </a:lnTo>
                  <a:close/>
                </a:path>
              </a:pathLst>
            </a:custGeom>
            <a:ln w="24384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4666976" y="1767839"/>
            <a:ext cx="2877820" cy="2106295"/>
            <a:chOff x="14666976" y="1767839"/>
            <a:chExt cx="2877820" cy="2106295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691360" y="1792223"/>
              <a:ext cx="2828544" cy="205740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4679168" y="1780031"/>
              <a:ext cx="2853055" cy="2082164"/>
            </a:xfrm>
            <a:custGeom>
              <a:avLst/>
              <a:gdLst/>
              <a:ahLst/>
              <a:cxnLst/>
              <a:rect l="l" t="t" r="r" b="b"/>
              <a:pathLst>
                <a:path w="2853055" h="2082164">
                  <a:moveTo>
                    <a:pt x="0" y="2081784"/>
                  </a:moveTo>
                  <a:lnTo>
                    <a:pt x="2852928" y="2081784"/>
                  </a:lnTo>
                  <a:lnTo>
                    <a:pt x="2852928" y="0"/>
                  </a:lnTo>
                  <a:lnTo>
                    <a:pt x="0" y="0"/>
                  </a:lnTo>
                  <a:lnTo>
                    <a:pt x="0" y="2081784"/>
                  </a:lnTo>
                  <a:close/>
                </a:path>
              </a:pathLst>
            </a:custGeom>
            <a:ln w="24384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" y="0"/>
            <a:ext cx="18272760" cy="802005"/>
          </a:xfrm>
          <a:custGeom>
            <a:avLst/>
            <a:gdLst/>
            <a:ahLst/>
            <a:cxnLst/>
            <a:rect l="l" t="t" r="r" b="b"/>
            <a:pathLst>
              <a:path w="18272760" h="802005">
                <a:moveTo>
                  <a:pt x="0" y="0"/>
                </a:moveTo>
                <a:lnTo>
                  <a:pt x="0" y="801624"/>
                </a:lnTo>
                <a:lnTo>
                  <a:pt x="18272760" y="801624"/>
                </a:lnTo>
                <a:lnTo>
                  <a:pt x="18272760" y="0"/>
                </a:lnTo>
                <a:lnTo>
                  <a:pt x="0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5889" rIns="0" bIns="0" rtlCol="0">
            <a:spAutoFit/>
          </a:bodyPr>
          <a:lstStyle/>
          <a:p>
            <a:pPr marL="3141345">
              <a:lnSpc>
                <a:spcPct val="100000"/>
              </a:lnSpc>
              <a:spcBef>
                <a:spcPts val="110"/>
              </a:spcBef>
            </a:pPr>
            <a:r>
              <a:rPr b="0" dirty="0">
                <a:latin typeface="Times New Roman"/>
                <a:cs typeface="Times New Roman"/>
              </a:rPr>
              <a:t>ҰБТ</a:t>
            </a:r>
            <a:r>
              <a:rPr b="0" spc="-7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БЕЙІНДІК</a:t>
            </a:r>
            <a:r>
              <a:rPr b="0" spc="-8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ПӘНДЕР</a:t>
            </a:r>
            <a:r>
              <a:rPr b="0" spc="-9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КОМБИНАЦИЯЛАРЫ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1850" y="1098550"/>
          <a:ext cx="16687800" cy="8606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87800"/>
              </a:tblGrid>
              <a:tr h="6121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Математика</a:t>
                      </a:r>
                      <a:r>
                        <a:rPr sz="2800" spc="-6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–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Физика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21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Биология</a:t>
                      </a:r>
                      <a:r>
                        <a:rPr sz="2800" spc="-5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–</a:t>
                      </a:r>
                      <a:r>
                        <a:rPr sz="2800" spc="-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Химия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56285"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Шығармашылық</a:t>
                      </a:r>
                      <a:r>
                        <a:rPr sz="2800" spc="-10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емтихан</a:t>
                      </a:r>
                      <a:r>
                        <a:rPr sz="2800" spc="-6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-</a:t>
                      </a:r>
                      <a:r>
                        <a:rPr sz="2800" spc="-1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Шығармашылық</a:t>
                      </a:r>
                      <a:r>
                        <a:rPr sz="2800" spc="-10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емтихан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96595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Математика</a:t>
                      </a:r>
                      <a:r>
                        <a:rPr sz="2800" spc="-7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–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Информатика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Шет-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тілі</a:t>
                      </a:r>
                      <a:r>
                        <a:rPr sz="2800" spc="-3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-</a:t>
                      </a:r>
                      <a:r>
                        <a:rPr sz="2800" spc="-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Дүниежүзі</a:t>
                      </a:r>
                      <a:r>
                        <a:rPr sz="2800" spc="-6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тарихы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214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Биология</a:t>
                      </a:r>
                      <a:r>
                        <a:rPr sz="2800" spc="-5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–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 География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214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Математика</a:t>
                      </a:r>
                      <a:r>
                        <a:rPr sz="2800" spc="-6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–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География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5311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Дүниежүзі</a:t>
                      </a:r>
                      <a:r>
                        <a:rPr sz="2800" spc="-6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тарихы</a:t>
                      </a:r>
                      <a:r>
                        <a:rPr sz="2800" spc="-4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-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Құқық</a:t>
                      </a:r>
                      <a:r>
                        <a:rPr sz="2800" spc="-2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негіздері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0090"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Дүниежүзі</a:t>
                      </a:r>
                      <a:r>
                        <a:rPr sz="2800" spc="-7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тарихы</a:t>
                      </a:r>
                      <a:r>
                        <a:rPr sz="2800" spc="-2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–</a:t>
                      </a:r>
                      <a:r>
                        <a:rPr sz="2800" spc="-4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География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214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География</a:t>
                      </a:r>
                      <a:r>
                        <a:rPr sz="2800" spc="-4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-</a:t>
                      </a:r>
                      <a:r>
                        <a:rPr sz="2800" spc="-1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Шет</a:t>
                      </a:r>
                      <a:r>
                        <a:rPr sz="2800" spc="-2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spc="-20" dirty="0">
                          <a:latin typeface="Palatino Linotype"/>
                          <a:cs typeface="Palatino Linotype"/>
                        </a:rPr>
                        <a:t>тілі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4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Қазақ</a:t>
                      </a:r>
                      <a:r>
                        <a:rPr sz="2800" spc="-5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тілі</a:t>
                      </a:r>
                      <a:r>
                        <a:rPr sz="2800" spc="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–</a:t>
                      </a:r>
                      <a:r>
                        <a:rPr sz="2800" spc="1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Қазақ</a:t>
                      </a:r>
                      <a:r>
                        <a:rPr sz="2800" spc="-3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әдебиеті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214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Орыс</a:t>
                      </a:r>
                      <a:r>
                        <a:rPr sz="2800" spc="-5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тілі</a:t>
                      </a:r>
                      <a:r>
                        <a:rPr sz="2800" spc="-2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-</a:t>
                      </a:r>
                      <a:r>
                        <a:rPr sz="2800" spc="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Орыс</a:t>
                      </a:r>
                      <a:r>
                        <a:rPr sz="2800" spc="-4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әдебиеті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214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2800" dirty="0">
                          <a:latin typeface="Palatino Linotype"/>
                          <a:cs typeface="Palatino Linotype"/>
                        </a:rPr>
                        <a:t>Химия</a:t>
                      </a:r>
                      <a:r>
                        <a:rPr sz="2800" spc="-4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dirty="0">
                          <a:latin typeface="Palatino Linotype"/>
                          <a:cs typeface="Palatino Linotype"/>
                        </a:rPr>
                        <a:t>–</a:t>
                      </a:r>
                      <a:r>
                        <a:rPr sz="2800" spc="-2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2800" spc="-10" dirty="0">
                          <a:latin typeface="Palatino Linotype"/>
                          <a:cs typeface="Palatino Linotype"/>
                        </a:rPr>
                        <a:t>Физика</a:t>
                      </a:r>
                      <a:endParaRPr sz="2800">
                        <a:latin typeface="Palatino Linotype"/>
                        <a:cs typeface="Palatino Linotype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164" y="793750"/>
          <a:ext cx="18135600" cy="8347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530"/>
                <a:gridCol w="14556105"/>
                <a:gridCol w="2894965"/>
              </a:tblGrid>
              <a:tr h="5937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8EB4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3300" b="1" spc="-10" dirty="0">
                          <a:latin typeface="Times New Roman"/>
                          <a:cs typeface="Times New Roman"/>
                        </a:rPr>
                        <a:t>Атауы</a:t>
                      </a: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8EB4E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3300" b="1" dirty="0">
                          <a:latin typeface="Times New Roman"/>
                          <a:cs typeface="Times New Roman"/>
                        </a:rPr>
                        <a:t>мөлшері</a:t>
                      </a:r>
                      <a:r>
                        <a:rPr sz="33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300" b="1" spc="-25" dirty="0">
                          <a:latin typeface="Times New Roman"/>
                          <a:cs typeface="Times New Roman"/>
                        </a:rPr>
                        <a:t>(%)</a:t>
                      </a:r>
                      <a:endParaRPr sz="3300">
                        <a:latin typeface="Times New Roman"/>
                        <a:cs typeface="Times New Roman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8EB4E2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400" spc="-50" dirty="0">
                          <a:latin typeface="Calibri"/>
                          <a:cs typeface="Calibri"/>
                        </a:rPr>
                        <a:t>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4320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Ауылдың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әлеуметтік-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экономикалық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дамуын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айқындайтын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білім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беру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бағдарламалары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бойынша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оқуға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ауыл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жастары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арасынан шыққан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азаматтар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үшін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35 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400" spc="-50" dirty="0"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Қазақстан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Республикасының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азаматтары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болып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табылмайтын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ұлты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қазақ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адамдар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үшін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400" spc="-50" dirty="0"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5179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Қазақстан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Республикасының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Үкіметі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айқындаған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өңірлерге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қоныс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аударған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ауыл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жастары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арасынан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шыққан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Қазақстан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Республикасының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азаматтары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үшін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(Серпін)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spc="-50" dirty="0"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Кәмелетке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толмаған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төрт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және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одан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көп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бала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тәрбиелеп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отырған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отбасылардағы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балалар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үшін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 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spc="-50" dirty="0"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Кемінде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үш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жыл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толық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емес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отбасы</a:t>
                      </a:r>
                      <a:r>
                        <a:rPr sz="24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мәртебесі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бар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отбасылардағы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балалар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үшін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 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spc="-50" dirty="0"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Жетім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балалар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және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ата-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аналарының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қамқорлығынсыз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қалған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балалар,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сондай-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ақ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кәмелеттік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жасқа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толғанға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 marR="1426845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дейін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ата-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анасынан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айырылған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немесе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ата-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анасының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қамқорлығынсыз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қалған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жастар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қатарындағы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Қазақстан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Республикасының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азаматтары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үшін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2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spc="-50" dirty="0">
                          <a:latin typeface="Calibri"/>
                          <a:cs typeface="Calibri"/>
                        </a:rPr>
                        <a:t>7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8859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Бірінші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немесе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екінші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топтағы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мүгедектігі</a:t>
                      </a:r>
                      <a:r>
                        <a:rPr sz="24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бар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адамдар,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бала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кезінен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мүгедектігі</a:t>
                      </a:r>
                      <a:r>
                        <a:rPr sz="24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бар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адамдар,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мүгедектігі</a:t>
                      </a:r>
                      <a:r>
                        <a:rPr sz="2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бар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балалар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арасынан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шыққан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азаматтар</a:t>
                      </a:r>
                      <a:r>
                        <a:rPr sz="2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үшін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spc="-50" dirty="0">
                          <a:latin typeface="Calibri"/>
                          <a:cs typeface="Calibri"/>
                        </a:rPr>
                        <a:t>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Басқа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мемлекеттердiң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аумағындағы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ұрыс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қимылдарының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ардагерлері,</a:t>
                      </a:r>
                      <a:r>
                        <a:rPr sz="24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жеңілдіктер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бойынша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Ұлы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Отан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соғысының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ардагерлеріне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теңестірілген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ардагерлер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үшін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0,2%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spc="-50" dirty="0">
                          <a:latin typeface="Calibri"/>
                          <a:cs typeface="Calibri"/>
                        </a:rPr>
                        <a:t>9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866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Бала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кезінен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мүгедектігі</a:t>
                      </a:r>
                      <a:r>
                        <a:rPr sz="24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бар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балаларды,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бірінші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немесе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екінші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топтағы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мүгедектігі</a:t>
                      </a:r>
                      <a:r>
                        <a:rPr sz="2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бар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адамдарды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тәрбиелеп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отырған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отбасылардағы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балалар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үшін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25" dirty="0">
                          <a:latin typeface="Times New Roman"/>
                          <a:cs typeface="Times New Roman"/>
                        </a:rPr>
                        <a:t>2%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  <a:tr h="10642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2400" spc="-25" dirty="0">
                          <a:latin typeface="Calibri"/>
                          <a:cs typeface="Calibri"/>
                        </a:rPr>
                        <a:t>10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059939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Әскерге</a:t>
                      </a:r>
                      <a:r>
                        <a:rPr sz="24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шақыру</a:t>
                      </a:r>
                      <a:r>
                        <a:rPr sz="2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бойынша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мерзімді</a:t>
                      </a:r>
                      <a:r>
                        <a:rPr sz="24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әскери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қызметтің</a:t>
                      </a:r>
                      <a:r>
                        <a:rPr sz="2400" spc="-1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белгіленген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мерзімін</a:t>
                      </a:r>
                      <a:r>
                        <a:rPr sz="2400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өткерген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Қазақстан Республикасының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азаматтары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үшін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4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2,5%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4F81BC"/>
                      </a:solidFill>
                      <a:prstDash val="solid"/>
                    </a:lnL>
                    <a:lnR w="12700">
                      <a:solidFill>
                        <a:srgbClr val="4F81BC"/>
                      </a:solidFill>
                      <a:prstDash val="solid"/>
                    </a:lnR>
                    <a:lnT w="12700">
                      <a:solidFill>
                        <a:srgbClr val="4F81BC"/>
                      </a:solidFill>
                      <a:prstDash val="solid"/>
                    </a:lnT>
                    <a:lnB w="12700">
                      <a:solidFill>
                        <a:srgbClr val="4F81BC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91439" y="9259823"/>
            <a:ext cx="18135600" cy="829310"/>
          </a:xfrm>
          <a:custGeom>
            <a:avLst/>
            <a:gdLst/>
            <a:ahLst/>
            <a:cxnLst/>
            <a:rect l="l" t="t" r="r" b="b"/>
            <a:pathLst>
              <a:path w="18135600" h="829309">
                <a:moveTo>
                  <a:pt x="0" y="829056"/>
                </a:moveTo>
                <a:lnTo>
                  <a:pt x="18135600" y="829056"/>
                </a:lnTo>
                <a:lnTo>
                  <a:pt x="18135600" y="0"/>
                </a:lnTo>
                <a:lnTo>
                  <a:pt x="0" y="0"/>
                </a:lnTo>
                <a:lnTo>
                  <a:pt x="0" y="829056"/>
                </a:lnTo>
                <a:close/>
              </a:path>
            </a:pathLst>
          </a:custGeom>
          <a:ln w="24384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825242" y="9284919"/>
            <a:ext cx="1266825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2515" marR="5080" indent="-360045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ҚР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ҒЖЖБ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министрінің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31.07.2024ж.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№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384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бұйрығымен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толықтырулар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мен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өзгерістер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енгізілген </a:t>
            </a:r>
            <a:r>
              <a:rPr sz="24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https://adilet.zan.kz/kaz/docs/V2400034847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47" y="0"/>
            <a:ext cx="18285460" cy="649605"/>
          </a:xfrm>
          <a:custGeom>
            <a:avLst/>
            <a:gdLst/>
            <a:ahLst/>
            <a:cxnLst/>
            <a:rect l="l" t="t" r="r" b="b"/>
            <a:pathLst>
              <a:path w="18285460" h="649605">
                <a:moveTo>
                  <a:pt x="18284952" y="0"/>
                </a:moveTo>
                <a:lnTo>
                  <a:pt x="0" y="0"/>
                </a:lnTo>
                <a:lnTo>
                  <a:pt x="0" y="649224"/>
                </a:lnTo>
                <a:lnTo>
                  <a:pt x="18284952" y="649223"/>
                </a:lnTo>
                <a:lnTo>
                  <a:pt x="18284952" y="0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767964" y="-74218"/>
            <a:ext cx="12720320" cy="6369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14" dirty="0">
                <a:solidFill>
                  <a:srgbClr val="F9F9FF"/>
                </a:solidFill>
              </a:rPr>
              <a:t>КОНКУРС</a:t>
            </a:r>
            <a:r>
              <a:rPr spc="260" dirty="0">
                <a:solidFill>
                  <a:srgbClr val="F9F9FF"/>
                </a:solidFill>
              </a:rPr>
              <a:t> </a:t>
            </a:r>
            <a:r>
              <a:rPr spc="125" dirty="0">
                <a:solidFill>
                  <a:srgbClr val="F9F9FF"/>
                </a:solidFill>
              </a:rPr>
              <a:t>БАРЫСЫНДАҒЫ</a:t>
            </a:r>
            <a:r>
              <a:rPr spc="204" dirty="0">
                <a:solidFill>
                  <a:srgbClr val="F9F9FF"/>
                </a:solidFill>
              </a:rPr>
              <a:t> </a:t>
            </a:r>
            <a:r>
              <a:rPr spc="114" dirty="0">
                <a:solidFill>
                  <a:srgbClr val="F9F9FF"/>
                </a:solidFill>
              </a:rPr>
              <a:t>КВОТАЛАР</a:t>
            </a:r>
            <a:r>
              <a:rPr spc="280" dirty="0">
                <a:solidFill>
                  <a:srgbClr val="F9F9FF"/>
                </a:solidFill>
              </a:rPr>
              <a:t> </a:t>
            </a:r>
            <a:r>
              <a:rPr spc="90" dirty="0">
                <a:solidFill>
                  <a:srgbClr val="F9F9FF"/>
                </a:solidFill>
              </a:rPr>
              <a:t>ТІЗІМІ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546</Words>
  <Application>Microsoft Office PowerPoint</Application>
  <PresentationFormat>Произвольный</PresentationFormat>
  <Paragraphs>153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Arial MT</vt:lpstr>
      <vt:lpstr>Calibri</vt:lpstr>
      <vt:lpstr>Cambria</vt:lpstr>
      <vt:lpstr>Microsoft Sans Serif</vt:lpstr>
      <vt:lpstr>Palatino Linotype</vt:lpstr>
      <vt:lpstr>Times New Roman</vt:lpstr>
      <vt:lpstr>Wingdings</vt:lpstr>
      <vt:lpstr>Office Theme</vt:lpstr>
      <vt:lpstr>Презентация PowerPoint</vt:lpstr>
      <vt:lpstr>ҰБТ МЕРЗІМІ</vt:lpstr>
      <vt:lpstr>ҰБТ ФОРМАТЫ</vt:lpstr>
      <vt:lpstr>БІЛІМ БЕРУ ГРАНТЫ КОНКУРСЫ БОЙЫНША</vt:lpstr>
      <vt:lpstr>КОНКУРСҚА ҚАТЫСУ НЕМЕСЕ АҚЫЛЫ ОҚУҒА ҚАБЫЛДАУ ҮШІН</vt:lpstr>
      <vt:lpstr>ҰБТ БАЛДАРЫНА АУЫСТЫРЫЛАТЫН ТЕСТ СЕРТИФИКАТТАРЫ</vt:lpstr>
      <vt:lpstr>ҰБТ БЕЙІНДІК ПӘНДЕР КОМБИНАЦИЯЛАРЫ</vt:lpstr>
      <vt:lpstr>КОНКУРС БАРЫСЫНДАҒЫ КВОТАЛАР ТІЗІМІ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cp:lastPrinted>2025-01-22T04:26:08Z</cp:lastPrinted>
  <dcterms:created xsi:type="dcterms:W3CDTF">2025-01-22T05:03:57Z</dcterms:created>
  <dcterms:modified xsi:type="dcterms:W3CDTF">2025-01-22T04:27:06Z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2025-01-22T00:00:00Z</vt:filetime>
  </property>
  <property fmtid="{D5CDD505-2E9C-101B-9397-08002B2CF9AE}" pid="5" name="Producer">
    <vt:lpwstr>www.ilovepdf.com</vt:lpwstr>
  </property>
</Properties>
</file>