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279" r:id="rId4"/>
    <p:sldId id="290" r:id="rId5"/>
    <p:sldId id="291" r:id="rId6"/>
    <p:sldId id="264" r:id="rId7"/>
    <p:sldId id="293" r:id="rId8"/>
    <p:sldId id="294" r:id="rId9"/>
    <p:sldId id="272" r:id="rId10"/>
    <p:sldId id="259" r:id="rId11"/>
    <p:sldId id="296" r:id="rId12"/>
    <p:sldId id="298" r:id="rId13"/>
    <p:sldId id="300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7712" autoAdjust="0"/>
  </p:normalViewPr>
  <p:slideViewPr>
    <p:cSldViewPr snapToGrid="0">
      <p:cViewPr>
        <p:scale>
          <a:sx n="98" d="100"/>
          <a:sy n="98" d="100"/>
        </p:scale>
        <p:origin x="-1920" y="-11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535512212646546E-2"/>
          <c:y val="5.2238893644389522E-2"/>
          <c:w val="0.6560467728495708"/>
          <c:h val="0.717655499634025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Жалпы оқушылар саны</c:v>
                </c:pt>
                <c:pt idx="1">
                  <c:v>Мектепішілік үйірмелер мен секцияларға қатысым</c:v>
                </c:pt>
                <c:pt idx="2">
                  <c:v>Мектептен тыс үйірмелер мен секцияларға қатысым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2060</c:v>
                </c:pt>
                <c:pt idx="1">
                  <c:v>780</c:v>
                </c:pt>
                <c:pt idx="2">
                  <c:v>1280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Пайыз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Жалпы оқушылар саны</c:v>
                </c:pt>
                <c:pt idx="1">
                  <c:v>Мектепішілік үйірмелер мен секцияларға қатысым</c:v>
                </c:pt>
                <c:pt idx="2">
                  <c:v>Мектептен тыс үйірмелер мен секцияларға қатысым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45</c:v>
                </c:pt>
                <c:pt idx="2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2331136"/>
        <c:axId val="42410752"/>
        <c:axId val="0"/>
      </c:bar3DChart>
      <c:catAx>
        <c:axId val="42331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410752"/>
        <c:crosses val="autoZero"/>
        <c:auto val="1"/>
        <c:lblAlgn val="ctr"/>
        <c:lblOffset val="100"/>
        <c:noMultiLvlLbl val="0"/>
      </c:catAx>
      <c:valAx>
        <c:axId val="42410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3311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0.22309</cdr:x>
      <cdr:y>0.3934</cdr:y>
    </cdr:from>
    <cdr:to>
      <cdr:x>0.3114</cdr:x>
      <cdr:y>0.47822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4584" y="1439876"/>
          <a:ext cx="555955" cy="310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kk-KZ" sz="1100" b="1" dirty="0" smtClean="0">
              <a:latin typeface="Times New Roman" pitchFamily="18" charset="0"/>
              <a:cs typeface="Times New Roman" pitchFamily="18" charset="0"/>
            </a:rPr>
            <a:t>100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0.31681</cdr:x>
      <cdr:y>0.2878</cdr:y>
    </cdr:from>
    <cdr:to>
      <cdr:x>0.46205</cdr:x>
      <cdr:y>0.53763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94612" y="10533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780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0.35631</cdr:x>
      <cdr:y>0.3934</cdr:y>
    </cdr:from>
    <cdr:to>
      <cdr:x>0.50155</cdr:x>
      <cdr:y>0.64323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43329" y="14398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45%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0.49652</cdr:x>
      <cdr:y>0.3934</cdr:y>
    </cdr:from>
    <cdr:to>
      <cdr:x>0.64176</cdr:x>
      <cdr:y>0.64323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6062" y="14398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55%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s://superstarpetsproduction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jpeg"/><Relationship Id="rId4" Type="http://schemas.openxmlformats.org/officeDocument/2006/relationships/image" Target="../media/image38.png"/><Relationship Id="rId9" Type="http://schemas.openxmlformats.org/officeDocument/2006/relationships/image" Target="../media/image5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023104" y="0"/>
            <a:ext cx="4120896" cy="32887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545080"/>
            <a:ext cx="3255263" cy="2598419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318437" y="2187963"/>
            <a:ext cx="5982133" cy="260732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7000"/>
              </a:lnSpc>
              <a:tabLst/>
            </a:pPr>
            <a:endParaRPr lang="x-none" altLang="x-none" sz="1000" b="1" dirty="0"/>
          </a:p>
          <a:p>
            <a:pPr algn="l" rtl="0" eaLnBrk="0">
              <a:lnSpc>
                <a:spcPct val="8020"/>
              </a:lnSpc>
              <a:tabLst/>
            </a:pPr>
            <a:endParaRPr lang="x-none" altLang="x-none" sz="100" b="1" dirty="0"/>
          </a:p>
          <a:p>
            <a:pPr marL="12700" algn="ctr" rtl="0" eaLnBrk="0">
              <a:lnSpc>
                <a:spcPct val="86000"/>
              </a:lnSpc>
              <a:tabLst/>
            </a:pPr>
            <a:r>
              <a:rPr lang="kk-KZ" sz="6700" b="1" spc="480" dirty="0" smtClean="0">
                <a:solidFill>
                  <a:srgbClr val="42C1FF">
                    <a:alpha val="100000"/>
                  </a:srgbClr>
                </a:solidFill>
                <a:latin typeface="Arial"/>
                <a:ea typeface="Arial"/>
                <a:cs typeface="Arial"/>
              </a:rPr>
              <a:t>ҮЙІРМЕ ЖҰМЫСЫ</a:t>
            </a:r>
            <a:endParaRPr lang="x-none" altLang="x-none" sz="6700" b="1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858000" y="0"/>
            <a:ext cx="2286000" cy="1825751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627321" y="1253897"/>
            <a:ext cx="6230679" cy="13169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algn="ctr" rtl="0" eaLnBrk="0">
              <a:lnSpc>
                <a:spcPct val="82000"/>
              </a:lnSpc>
              <a:tabLst/>
            </a:pPr>
            <a:r>
              <a:rPr lang="ru-RU" sz="6000" b="1" spc="680" dirty="0" smtClean="0">
                <a:solidFill>
                  <a:srgbClr val="A69AF0">
                    <a:alpha val="100000"/>
                  </a:srgb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МЕКТЕПТЕГ</a:t>
            </a:r>
            <a:r>
              <a:rPr lang="kk-KZ" sz="6000" b="1" spc="680" dirty="0" smtClean="0">
                <a:solidFill>
                  <a:srgbClr val="A69AF0">
                    <a:alpha val="100000"/>
                  </a:srgb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І</a:t>
            </a:r>
            <a:endParaRPr lang="x-none" altLang="x-none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89827" y="0"/>
            <a:ext cx="1554173" cy="1456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DF2F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018320" cy="5143500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3657601" y="1254868"/>
            <a:ext cx="4327450" cy="268252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indent="1167618" algn="ctr" rtl="0" eaLnBrk="0">
              <a:lnSpc>
                <a:spcPct val="81000"/>
              </a:lnSpc>
              <a:tabLst/>
            </a:pPr>
            <a:r>
              <a:rPr lang="kk-KZ" sz="3600" b="1" spc="-27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Республикалық, қалалық, аудандық турнирлердің жеңімпаздары</a:t>
            </a:r>
            <a:endParaRPr lang="x-none" altLang="x-none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7"/>
          <p:cNvSpPr/>
          <p:nvPr/>
        </p:nvSpPr>
        <p:spPr>
          <a:xfrm>
            <a:off x="369745" y="28891"/>
            <a:ext cx="5700893" cy="701748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Дзюдо</a:t>
            </a:r>
            <a:endPara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1" b="9625"/>
          <a:stretch/>
        </p:blipFill>
        <p:spPr>
          <a:xfrm>
            <a:off x="78963" y="834791"/>
            <a:ext cx="1521752" cy="1610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6684" r="5896" b="6684"/>
          <a:stretch/>
        </p:blipFill>
        <p:spPr>
          <a:xfrm>
            <a:off x="1701063" y="850771"/>
            <a:ext cx="1357180" cy="159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94" y="3824877"/>
            <a:ext cx="1986044" cy="1408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7" b="28283"/>
          <a:stretch/>
        </p:blipFill>
        <p:spPr>
          <a:xfrm>
            <a:off x="940187" y="2445488"/>
            <a:ext cx="1521752" cy="166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62" y="3824877"/>
            <a:ext cx="1828247" cy="131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ject 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89358" y="0"/>
            <a:ext cx="1254641" cy="850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270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" y="57786"/>
            <a:ext cx="9043415" cy="5143500"/>
          </a:xfrm>
          <a:prstGeom prst="rect">
            <a:avLst/>
          </a:prstGeom>
        </p:spPr>
      </p:pic>
      <p:sp>
        <p:nvSpPr>
          <p:cNvPr id="47" name="textbox 47"/>
          <p:cNvSpPr/>
          <p:nvPr/>
        </p:nvSpPr>
        <p:spPr>
          <a:xfrm>
            <a:off x="1" y="1"/>
            <a:ext cx="6060558" cy="1644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157"/>
              </a:lnSpc>
              <a:tabLst/>
            </a:pPr>
            <a:endParaRPr lang="x-none" altLang="x-none" sz="100" dirty="0"/>
          </a:p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Волейбол 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(ұлдар </a:t>
            </a:r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командасы) 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9479" y="1"/>
            <a:ext cx="1084520" cy="898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104708" y="1644651"/>
            <a:ext cx="279636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АСТАНА ҚАЛАСЫНДА КЛУБТАР АРАСЫНДА 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ӨТКЕН,  РЕСПУБЛИКАЛЫҚ </a:t>
            </a: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ВОЛЕЙБОЛ ЖАРЫСЫНДА  «ӨРЛЕУ»  КОМАНДАСЫ  </a:t>
            </a:r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1-ОРЫН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92726" y="3125437"/>
            <a:ext cx="2041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ТӘУЕЛСІЗДІК» КҮНІНЕ ОРАЙ ӨТКІЗІЛГЕН РЕСПУБЛИКАЛЫҚ ТУРНИРДЕ 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3-ОРЫН</a:t>
            </a:r>
            <a:endParaRPr lang="kk-K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75768" y="885523"/>
            <a:ext cx="20308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АСТАНА ҚАЛАСЫ БОЙЫНША ВОЛЕЙБОЛДАН ГИМНАЗИЯДА ЖАРЫСЫНДА </a:t>
            </a:r>
          </a:p>
          <a:p>
            <a:pPr lvl="0"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1-ОРЫН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8339"/>
            <a:ext cx="1711841" cy="1283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42" y="1118338"/>
            <a:ext cx="1411193" cy="1283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6" y="2818860"/>
            <a:ext cx="2664196" cy="1998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979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DF2F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018320" cy="5143500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3657601" y="1831729"/>
            <a:ext cx="4327450" cy="21056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indent="1167618" algn="ctr" rtl="0" eaLnBrk="0">
              <a:lnSpc>
                <a:spcPct val="81000"/>
              </a:lnSpc>
              <a:tabLst/>
            </a:pPr>
            <a:r>
              <a:rPr lang="kk-KZ" sz="3600" b="1" spc="-270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Қалалық, аудандық турнирлердің жеңімпаздары</a:t>
            </a:r>
            <a:endParaRPr lang="x-none" altLang="x-none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7"/>
          <p:cNvSpPr/>
          <p:nvPr/>
        </p:nvSpPr>
        <p:spPr>
          <a:xfrm>
            <a:off x="369745" y="28891"/>
            <a:ext cx="5700893" cy="701748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Баскетбол (қыздар)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6828" y="0"/>
            <a:ext cx="1297171" cy="932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7" y="932111"/>
            <a:ext cx="1948153" cy="2150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4" y="3262544"/>
            <a:ext cx="1234887" cy="173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86" y="3286397"/>
            <a:ext cx="1149050" cy="1684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21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270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3129" y="-3"/>
            <a:ext cx="9043415" cy="5143500"/>
          </a:xfrm>
          <a:prstGeom prst="rect">
            <a:avLst/>
          </a:prstGeom>
        </p:spPr>
      </p:pic>
      <p:sp>
        <p:nvSpPr>
          <p:cNvPr id="47" name="textbox 47"/>
          <p:cNvSpPr/>
          <p:nvPr/>
        </p:nvSpPr>
        <p:spPr>
          <a:xfrm>
            <a:off x="1" y="1"/>
            <a:ext cx="6411432" cy="1644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157"/>
              </a:lnSpc>
              <a:tabLst/>
            </a:pPr>
            <a:endParaRPr lang="x-none" altLang="x-none" sz="100" dirty="0"/>
          </a:p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«Тұран» дебат клубы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9479" y="1"/>
            <a:ext cx="1084520" cy="988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646968" y="17277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Қалалық, аудандық дебат турнирлерінің  жеңімпаздары  </a:t>
            </a: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2" b="26615"/>
          <a:stretch/>
        </p:blipFill>
        <p:spPr>
          <a:xfrm>
            <a:off x="458859" y="861417"/>
            <a:ext cx="2066048" cy="174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" y="2730075"/>
            <a:ext cx="1636767" cy="218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35" y="2768336"/>
            <a:ext cx="1759545" cy="214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267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25224"/>
            <a:ext cx="9144000" cy="2407920"/>
          </a:xfrm>
          <a:prstGeom prst="rect">
            <a:avLst/>
          </a:prstGeom>
        </p:spPr>
      </p:pic>
      <p:pic>
        <p:nvPicPr>
          <p:cNvPr id="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9870" y="0"/>
            <a:ext cx="1414130" cy="1238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ject 21"/>
          <p:cNvSpPr txBox="1"/>
          <p:nvPr/>
        </p:nvSpPr>
        <p:spPr>
          <a:xfrm>
            <a:off x="101495" y="61660"/>
            <a:ext cx="6045994" cy="133305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z="1800" b="1" dirty="0">
                <a:latin typeface="Times New Roman" pitchFamily="18" charset="0"/>
                <a:cs typeface="Times New Roman" pitchFamily="18" charset="0"/>
              </a:rPr>
              <a:t>Астана</a:t>
            </a:r>
            <a:r>
              <a:rPr sz="1800" b="1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60" dirty="0"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sz="1800" b="1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«Ж.</a:t>
            </a:r>
            <a:r>
              <a:rPr sz="1800" b="1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Жабаев</a:t>
            </a:r>
            <a:r>
              <a:rPr sz="1800" b="1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50" dirty="0">
                <a:latin typeface="Times New Roman" pitchFamily="18" charset="0"/>
                <a:cs typeface="Times New Roman" pitchFamily="18" charset="0"/>
              </a:rPr>
              <a:t>атындағы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b="1" spc="-80" dirty="0">
                <a:latin typeface="Times New Roman" pitchFamily="18" charset="0"/>
                <a:cs typeface="Times New Roman" pitchFamily="18" charset="0"/>
              </a:rPr>
              <a:t>№4</a:t>
            </a:r>
            <a:r>
              <a:rPr sz="1800" b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90" dirty="0">
                <a:latin typeface="Times New Roman" pitchFamily="18" charset="0"/>
                <a:cs typeface="Times New Roman" pitchFamily="18" charset="0"/>
              </a:rPr>
              <a:t>мектеп-</a:t>
            </a:r>
            <a:r>
              <a:rPr sz="1800" b="1" spc="85" dirty="0">
                <a:latin typeface="Times New Roman" pitchFamily="18" charset="0"/>
                <a:cs typeface="Times New Roman" pitchFamily="18" charset="0"/>
              </a:rPr>
              <a:t>гимназиясының»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145" dirty="0">
                <a:latin typeface="Times New Roman" pitchFamily="18" charset="0"/>
                <a:cs typeface="Times New Roman" pitchFamily="18" charset="0"/>
              </a:rPr>
              <a:t>ШЖҚ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105" dirty="0">
                <a:latin typeface="Times New Roman" pitchFamily="18" charset="0"/>
                <a:cs typeface="Times New Roman" pitchFamily="18" charset="0"/>
              </a:rPr>
              <a:t>МКК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R="387985" algn="ctr">
              <a:spcBef>
                <a:spcPts val="994"/>
              </a:spcBef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ҮЙІРМЕ</a:t>
            </a:r>
            <a:r>
              <a:rPr sz="1400" b="1" spc="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ЖҰМЫСЫНЫҢ</a:t>
            </a:r>
            <a:r>
              <a:rPr sz="1400" b="1" spc="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 smtClean="0">
                <a:latin typeface="Times New Roman" pitchFamily="18" charset="0"/>
                <a:cs typeface="Times New Roman" pitchFamily="18" charset="0"/>
              </a:rPr>
              <a:t>КЕСТЕСІ</a:t>
            </a:r>
            <a:r>
              <a:rPr lang="kk-KZ" sz="14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387985" algn="ctr">
              <a:spcBef>
                <a:spcPts val="994"/>
              </a:spcBef>
            </a:pPr>
            <a:r>
              <a:rPr lang="ru-RU" sz="1400" b="1" spc="-55" dirty="0" smtClean="0">
                <a:latin typeface="Times New Roman" pitchFamily="18" charset="0"/>
                <a:cs typeface="Times New Roman" pitchFamily="18" charset="0"/>
              </a:rPr>
              <a:t>2024-</a:t>
            </a:r>
            <a:r>
              <a:rPr lang="ru-RU" sz="1400" b="1" spc="-75" dirty="0" smtClean="0"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ru-RU" sz="1400" b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85" dirty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20" dirty="0" smtClean="0">
                <a:latin typeface="Times New Roman" pitchFamily="18" charset="0"/>
                <a:cs typeface="Times New Roman" pitchFamily="18" charset="0"/>
              </a:rPr>
              <a:t>ЖЫЛЫ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916127"/>
              </p:ext>
            </p:extLst>
          </p:nvPr>
        </p:nvGraphicFramePr>
        <p:xfrm>
          <a:off x="76128" y="1549453"/>
          <a:ext cx="8991743" cy="35485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63132"/>
                <a:gridCol w="1116260"/>
                <a:gridCol w="818005"/>
                <a:gridCol w="992351"/>
                <a:gridCol w="992351"/>
                <a:gridCol w="992351"/>
                <a:gridCol w="992351"/>
                <a:gridCol w="930337"/>
                <a:gridCol w="1094605"/>
              </a:tblGrid>
              <a:tr h="50185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9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ҮЙІРМЕЛЕР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210185" marR="60960" indent="-161925" algn="ctr">
                        <a:lnSpc>
                          <a:spcPct val="114900"/>
                        </a:lnSpc>
                        <a:spcBef>
                          <a:spcPts val="605"/>
                        </a:spcBef>
                      </a:pPr>
                      <a:r>
                        <a:rPr sz="900" spc="-10" dirty="0">
                          <a:latin typeface="Times New Roman" pitchFamily="18" charset="0"/>
                          <a:cs typeface="Times New Roman" pitchFamily="18" charset="0"/>
                        </a:rPr>
                        <a:t>ҮЙІРМЕНІҢ АТАУЫ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2033" marB="0" anchor="ctr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sz="9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ДҮЙСЕНБІ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5123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9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СЕЙСЕНБІ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5123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9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СӘРСЕНБІ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5123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9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БЕЙСЕНБІ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5123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9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ЖҰМА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5123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9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СЕНБІ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5123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ЖЕТЕКШІЛЕР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578" marB="0" anchor="ctr"/>
                </a:tc>
              </a:tr>
              <a:tr h="556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77470" indent="-19050" algn="ctr">
                        <a:lnSpc>
                          <a:spcPct val="111100"/>
                        </a:lnSpc>
                      </a:pPr>
                      <a:r>
                        <a:rPr sz="800" b="1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kk-KZ" sz="800" b="1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Самға</a:t>
                      </a:r>
                      <a:r>
                        <a:rPr lang="kk-KZ" sz="800" b="1" spc="-3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әуен</a:t>
                      </a:r>
                      <a:r>
                        <a:rPr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kk-KZ" sz="800" b="1" spc="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90830" marR="77470" indent="-225425" algn="ctr">
                        <a:lnSpc>
                          <a:spcPct val="111100"/>
                        </a:lnSpc>
                      </a:pPr>
                      <a:r>
                        <a:rPr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kk-KZ"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окал</a:t>
                      </a:r>
                      <a:r>
                        <a:rPr lang="kk-KZ" sz="8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2628" marB="0" anchor="ctr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lang="kk-KZ" sz="800" b="1" spc="-60" dirty="0" smtClean="0"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  <a:r>
                        <a:rPr lang="kk-KZ" sz="800" b="1" spc="-6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- 10.00</a:t>
                      </a:r>
                    </a:p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lang="kk-KZ" sz="800" b="1" spc="-6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Бас буын</a:t>
                      </a:r>
                    </a:p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lang="kk-KZ" sz="800" b="1" spc="-6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12.00 – 13.30</a:t>
                      </a:r>
                    </a:p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lang="kk-KZ" sz="800" b="1" spc="-6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 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46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lang="kk-KZ" sz="8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10.00</a:t>
                      </a:r>
                      <a:r>
                        <a:rPr lang="kk-KZ" sz="800" b="1" spc="-7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11.00</a:t>
                      </a:r>
                    </a:p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lang="kk-KZ" sz="800" b="1" spc="-7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Бас  буын</a:t>
                      </a:r>
                    </a:p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lang="kk-KZ" sz="800" b="1" spc="-7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12.00 – 13.30</a:t>
                      </a:r>
                    </a:p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lang="kk-KZ" sz="800" b="1" spc="-7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90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90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kk-KZ"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ильдаева</a:t>
                      </a:r>
                      <a:r>
                        <a:rPr lang="kk-KZ" sz="8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800" b="1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800" b="1" spc="-25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kk-KZ" sz="800" b="1" spc="-2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6560" marB="0" anchor="ctr"/>
                </a:tc>
              </a:tr>
              <a:tr h="3789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5720" indent="33338" algn="ctr">
                        <a:lnSpc>
                          <a:spcPct val="115399"/>
                        </a:lnSpc>
                      </a:pPr>
                      <a:r>
                        <a:rPr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kk-KZ"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Самғау</a:t>
                      </a:r>
                      <a:r>
                        <a:rPr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kk-KZ" sz="800" b="1" spc="-1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4490" marR="45720" indent="-330835" algn="ctr">
                        <a:lnSpc>
                          <a:spcPct val="115399"/>
                        </a:lnSpc>
                      </a:pPr>
                      <a:r>
                        <a:rPr lang="kk-KZ" sz="800" b="1" spc="-25" dirty="0" smtClean="0">
                          <a:latin typeface="Times New Roman" pitchFamily="18" charset="0"/>
                          <a:cs typeface="Times New Roman" pitchFamily="18" charset="0"/>
                        </a:rPr>
                        <a:t>Хореграфия</a:t>
                      </a:r>
                      <a:r>
                        <a:rPr lang="kk-KZ" sz="800" b="1" spc="-2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481" marB="0" anchor="ctr"/>
                </a:tc>
                <a:tc>
                  <a:txBody>
                    <a:bodyPr/>
                    <a:lstStyle/>
                    <a:p>
                      <a:pPr marL="96520" marR="60960" indent="83185" algn="ctr">
                        <a:lnSpc>
                          <a:spcPct val="113399"/>
                        </a:lnSpc>
                      </a:pPr>
                      <a:r>
                        <a:rPr sz="800" b="1" spc="-75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r>
                        <a:rPr lang="kk-KZ" sz="800" b="1" spc="-7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.00</a:t>
                      </a:r>
                      <a:r>
                        <a:rPr lang="kk-KZ" sz="800" b="1" spc="-75" dirty="0" smtClean="0"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  <a:r>
                        <a:rPr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kk-KZ"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.00 </a:t>
                      </a:r>
                      <a:endParaRPr lang="kk-KZ" sz="800" b="1" spc="-1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6520" marR="60960" indent="83185" algn="ctr">
                        <a:lnSpc>
                          <a:spcPct val="113399"/>
                        </a:lnSpc>
                      </a:pPr>
                      <a:r>
                        <a:rPr lang="kk-KZ"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</a:t>
                      </a:r>
                      <a:r>
                        <a:rPr lang="kk-KZ" sz="8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буын 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2027" marB="0" anchor="ctr"/>
                </a:tc>
                <a:tc>
                  <a:txBody>
                    <a:bodyPr/>
                    <a:lstStyle/>
                    <a:p>
                      <a:pPr marL="157480" marR="102235" indent="46990" algn="ctr">
                        <a:lnSpc>
                          <a:spcPct val="113399"/>
                        </a:lnSpc>
                      </a:pPr>
                      <a:r>
                        <a:rPr lang="kk-KZ" sz="800" b="1" spc="-8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13 . 30 – 14  . 30</a:t>
                      </a:r>
                    </a:p>
                    <a:p>
                      <a:pPr marL="157480" marR="102235" indent="46990" algn="ctr">
                        <a:lnSpc>
                          <a:spcPct val="113399"/>
                        </a:lnSpc>
                      </a:pPr>
                      <a:r>
                        <a:rPr lang="kk-KZ" sz="800" b="1" spc="-8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2027" marB="0" anchor="ctr"/>
                </a:tc>
                <a:tc>
                  <a:txBody>
                    <a:bodyPr/>
                    <a:lstStyle/>
                    <a:p>
                      <a:pPr marL="115570" marR="60960" indent="83185" algn="ctr">
                        <a:lnSpc>
                          <a:spcPct val="113399"/>
                        </a:lnSpc>
                      </a:pPr>
                      <a:r>
                        <a:rPr sz="800" b="1" spc="-75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kk-KZ" sz="800" b="1" spc="-75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kk-KZ" sz="800" b="1" spc="-7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.00 – 14 .00 </a:t>
                      </a:r>
                      <a:r>
                        <a:rPr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kk-KZ" sz="800" b="1" spc="-4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5570" marR="60960" indent="83185" algn="ctr">
                        <a:lnSpc>
                          <a:spcPct val="113399"/>
                        </a:lnSpc>
                      </a:pPr>
                      <a:r>
                        <a:rPr lang="kk-KZ" sz="800" b="1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Орта</a:t>
                      </a:r>
                      <a:r>
                        <a:rPr lang="kk-KZ" sz="800" b="1" spc="-4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буын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2027" marB="0" anchor="ctr"/>
                </a:tc>
                <a:tc>
                  <a:txBody>
                    <a:bodyPr/>
                    <a:lstStyle/>
                    <a:p>
                      <a:pPr marL="157480" marR="102235" indent="46990" algn="ctr">
                        <a:lnSpc>
                          <a:spcPct val="113399"/>
                        </a:lnSpc>
                      </a:pPr>
                      <a:r>
                        <a:rPr lang="kk-KZ" sz="800" b="1" spc="-85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kk-KZ" sz="800" b="1" spc="-8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 00  – 14 .30 </a:t>
                      </a:r>
                      <a:endParaRPr lang="kk-KZ" sz="800" b="1" spc="-7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7480" marR="102235" indent="46990" algn="ctr">
                        <a:lnSpc>
                          <a:spcPct val="113399"/>
                        </a:lnSpc>
                      </a:pPr>
                      <a:r>
                        <a:rPr lang="kk-KZ" sz="800" b="1" spc="-75" dirty="0" smtClean="0">
                          <a:latin typeface="Times New Roman" pitchFamily="18" charset="0"/>
                          <a:cs typeface="Times New Roman" pitchFamily="18" charset="0"/>
                        </a:rPr>
                        <a:t>Бастауыш</a:t>
                      </a:r>
                      <a:r>
                        <a:rPr lang="kk-KZ" sz="800" b="1" spc="-7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буын 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2027" marB="0" anchor="ctr"/>
                </a:tc>
                <a:tc>
                  <a:txBody>
                    <a:bodyPr/>
                    <a:lstStyle/>
                    <a:p>
                      <a:pPr marL="115570" marR="60960" indent="83185" algn="ctr">
                        <a:lnSpc>
                          <a:spcPct val="113399"/>
                        </a:lnSpc>
                      </a:pPr>
                      <a:r>
                        <a:rPr lang="kk-KZ" sz="800" b="1" spc="-75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r>
                        <a:rPr lang="kk-KZ" sz="800" b="1" spc="-7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 30 – 13 . 30</a:t>
                      </a:r>
                    </a:p>
                    <a:p>
                      <a:pPr marL="115570" marR="60960" indent="83185" algn="ctr">
                        <a:lnSpc>
                          <a:spcPct val="113399"/>
                        </a:lnSpc>
                      </a:pPr>
                      <a:r>
                        <a:rPr lang="kk-KZ" sz="800" b="1" spc="-7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</a:t>
                      </a:r>
                      <a:r>
                        <a:rPr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2027" marB="0" anchor="ctr"/>
                </a:tc>
                <a:tc>
                  <a:txBody>
                    <a:bodyPr/>
                    <a:lstStyle/>
                    <a:p>
                      <a:pPr marL="115570" marR="60960" indent="83185" algn="ctr">
                        <a:lnSpc>
                          <a:spcPct val="113399"/>
                        </a:lnSpc>
                      </a:pPr>
                      <a:r>
                        <a:rPr sz="800" b="1" spc="-75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r>
                        <a:rPr lang="kk-KZ" sz="800" b="1" spc="-7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.30 . </a:t>
                      </a:r>
                      <a:r>
                        <a:rPr sz="800" b="1" spc="-75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kk-KZ"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kk-KZ" sz="8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kk-KZ" sz="800" b="1" spc="-4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5570" marR="60960" indent="83185" algn="ctr">
                        <a:lnSpc>
                          <a:spcPct val="113399"/>
                        </a:lnSpc>
                      </a:pPr>
                      <a:r>
                        <a:rPr lang="kk-KZ" sz="800" b="1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Орта</a:t>
                      </a:r>
                      <a:r>
                        <a:rPr lang="kk-KZ" sz="800" b="1" spc="-4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буын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2027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800" b="1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kk-KZ" sz="800" b="1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ейілханова</a:t>
                      </a:r>
                      <a:r>
                        <a:rPr sz="800" b="1" spc="2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800" b="1" spc="65" dirty="0" smtClean="0"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r>
                        <a:rPr lang="kk-KZ" sz="800" b="1" spc="65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615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0325" indent="36513" algn="ctr">
                        <a:lnSpc>
                          <a:spcPct val="111100"/>
                        </a:lnSpc>
                      </a:pPr>
                      <a:r>
                        <a:rPr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«ROBO-SKILIS</a:t>
                      </a:r>
                      <a:r>
                        <a:rPr sz="800" b="1" spc="-1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sz="800" b="1" spc="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kk-KZ" sz="800" b="1" spc="-1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8260" marR="60325" indent="36830" algn="ctr">
                        <a:lnSpc>
                          <a:spcPct val="111100"/>
                        </a:lnSpc>
                      </a:pPr>
                      <a:r>
                        <a:rPr lang="kk-KZ"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работатехника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91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pc="-75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800" b="1" spc="-7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.00 – 14 . 00</a:t>
                      </a:r>
                      <a:endParaRPr lang="ru-RU" sz="800" b="1" spc="-4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800" b="1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(Орта</a:t>
                      </a:r>
                      <a:r>
                        <a:rPr lang="kk-KZ" sz="800" b="1" spc="-4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буын)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13.00 -14.00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 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pc="-85" dirty="0" smtClean="0">
                          <a:latin typeface="Times New Roman" pitchFamily="18" charset="0"/>
                          <a:cs typeface="Times New Roman" pitchFamily="18" charset="0"/>
                        </a:rPr>
                        <a:t>13.20 - </a:t>
                      </a:r>
                      <a:r>
                        <a:rPr lang="ru-RU"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14.30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(Бас буын)</a:t>
                      </a:r>
                      <a:endParaRPr lang="ru-RU" sz="800" b="1" spc="-75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маров</a:t>
                      </a:r>
                      <a:r>
                        <a:rPr sz="800" b="1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800" b="1" spc="35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kk-KZ" sz="800" b="1" spc="35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55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955" indent="7938" algn="ctr">
                        <a:lnSpc>
                          <a:spcPct val="113399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«Үкілі домбыра» 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8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13.00 – 14.00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(Орта буы)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179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179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13.00 – 14.00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(Орта</a:t>
                      </a:r>
                      <a:r>
                        <a:rPr lang="kk-KZ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буын)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Керейбаева К</a:t>
                      </a:r>
                      <a:r>
                        <a:rPr lang="kk-KZ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50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8" marR="191770" indent="-7938" algn="ctr">
                        <a:lnSpc>
                          <a:spcPct val="116700"/>
                        </a:lnSpc>
                        <a:spcBef>
                          <a:spcPts val="890"/>
                        </a:spcBef>
                      </a:pPr>
                      <a:r>
                        <a:rPr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kk-KZ"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Нұр</a:t>
                      </a:r>
                      <a:r>
                        <a:rPr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kk-KZ"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800" b="1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театры</a:t>
                      </a:r>
                      <a:r>
                        <a:rPr lang="kk-KZ" sz="800" b="1" spc="-5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596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12.00 – 13.30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12.00 –  13.30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lang="kk-KZ" sz="800" b="1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Емберген</a:t>
                      </a:r>
                      <a:r>
                        <a:rPr sz="800" b="1" spc="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800" b="1" spc="-5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kk-KZ" sz="800" b="1" spc="-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143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5405" indent="0" algn="ctr">
                        <a:lnSpc>
                          <a:spcPct val="113399"/>
                        </a:lnSpc>
                      </a:pPr>
                      <a:r>
                        <a:rPr lang="kk-KZ" sz="8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«Қылқалам</a:t>
                      </a:r>
                      <a:r>
                        <a:rPr sz="800" b="1" spc="7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sz="80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8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сурет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883" marB="0" anchor="ctr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12.30 – 13.30</a:t>
                      </a:r>
                    </a:p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 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62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14.00</a:t>
                      </a:r>
                      <a:r>
                        <a:rPr lang="kk-KZ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-15.00</a:t>
                      </a:r>
                    </a:p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lang="kk-KZ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Жоғары буын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179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lang="kk-KZ" sz="800" b="1" spc="-6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179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Қауыпбаева</a:t>
                      </a:r>
                      <a:r>
                        <a:rPr lang="kk-KZ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Ғ.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143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5405" indent="0" algn="ctr">
                        <a:lnSpc>
                          <a:spcPct val="113399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«Алтын ине» 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883" marB="0" anchor="ctr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12.30 -13.30</a:t>
                      </a:r>
                    </a:p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62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12.30 – 13.30</a:t>
                      </a:r>
                    </a:p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179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12.30 -13.30</a:t>
                      </a:r>
                    </a:p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179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Иркебаева Қ</a:t>
                      </a:r>
                      <a:r>
                        <a:rPr lang="kk-KZ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6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137" y="2123557"/>
            <a:ext cx="777983" cy="358086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6052" y="2676718"/>
            <a:ext cx="390940" cy="306300"/>
          </a:xfrm>
          <a:prstGeom prst="rect">
            <a:avLst/>
          </a:prstGeom>
        </p:spPr>
      </p:pic>
      <p:pic>
        <p:nvPicPr>
          <p:cNvPr id="8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4623" y="3063264"/>
            <a:ext cx="459605" cy="373754"/>
          </a:xfrm>
          <a:prstGeom prst="rect">
            <a:avLst/>
          </a:prstGeom>
        </p:spPr>
      </p:pic>
      <p:pic>
        <p:nvPicPr>
          <p:cNvPr id="9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137" y="3569070"/>
            <a:ext cx="704849" cy="397534"/>
          </a:xfrm>
          <a:prstGeom prst="rect">
            <a:avLst/>
          </a:prstGeom>
        </p:spPr>
      </p:pic>
      <p:grpSp>
        <p:nvGrpSpPr>
          <p:cNvPr id="10" name="object 7"/>
          <p:cNvGrpSpPr/>
          <p:nvPr/>
        </p:nvGrpSpPr>
        <p:grpSpPr>
          <a:xfrm>
            <a:off x="379768" y="4101225"/>
            <a:ext cx="493677" cy="225767"/>
            <a:chOff x="790673" y="5283911"/>
            <a:chExt cx="590550" cy="457200"/>
          </a:xfrm>
        </p:grpSpPr>
        <p:sp>
          <p:nvSpPr>
            <p:cNvPr id="11" name="object 8"/>
            <p:cNvSpPr/>
            <p:nvPr/>
          </p:nvSpPr>
          <p:spPr>
            <a:xfrm>
              <a:off x="819404" y="5297271"/>
              <a:ext cx="561975" cy="443865"/>
            </a:xfrm>
            <a:custGeom>
              <a:avLst/>
              <a:gdLst/>
              <a:ahLst/>
              <a:cxnLst/>
              <a:rect l="l" t="t" r="r" b="b"/>
              <a:pathLst>
                <a:path w="561975" h="443864">
                  <a:moveTo>
                    <a:pt x="338010" y="358978"/>
                  </a:moveTo>
                  <a:lnTo>
                    <a:pt x="304152" y="325983"/>
                  </a:lnTo>
                  <a:lnTo>
                    <a:pt x="278917" y="323265"/>
                  </a:lnTo>
                  <a:lnTo>
                    <a:pt x="264769" y="325437"/>
                  </a:lnTo>
                  <a:lnTo>
                    <a:pt x="211696" y="348970"/>
                  </a:lnTo>
                  <a:lnTo>
                    <a:pt x="168351" y="380022"/>
                  </a:lnTo>
                  <a:lnTo>
                    <a:pt x="144614" y="395770"/>
                  </a:lnTo>
                  <a:lnTo>
                    <a:pt x="121031" y="404850"/>
                  </a:lnTo>
                  <a:lnTo>
                    <a:pt x="98183" y="407098"/>
                  </a:lnTo>
                  <a:lnTo>
                    <a:pt x="76657" y="402386"/>
                  </a:lnTo>
                  <a:lnTo>
                    <a:pt x="44742" y="375056"/>
                  </a:lnTo>
                  <a:lnTo>
                    <a:pt x="35763" y="352933"/>
                  </a:lnTo>
                  <a:lnTo>
                    <a:pt x="24434" y="375056"/>
                  </a:lnTo>
                  <a:lnTo>
                    <a:pt x="0" y="358381"/>
                  </a:lnTo>
                  <a:lnTo>
                    <a:pt x="7315" y="383070"/>
                  </a:lnTo>
                  <a:lnTo>
                    <a:pt x="21031" y="405180"/>
                  </a:lnTo>
                  <a:lnTo>
                    <a:pt x="63398" y="436460"/>
                  </a:lnTo>
                  <a:lnTo>
                    <a:pt x="102539" y="443852"/>
                  </a:lnTo>
                  <a:lnTo>
                    <a:pt x="121754" y="442175"/>
                  </a:lnTo>
                  <a:lnTo>
                    <a:pt x="166230" y="425640"/>
                  </a:lnTo>
                  <a:lnTo>
                    <a:pt x="211772" y="392861"/>
                  </a:lnTo>
                  <a:lnTo>
                    <a:pt x="239141" y="375285"/>
                  </a:lnTo>
                  <a:lnTo>
                    <a:pt x="267804" y="362407"/>
                  </a:lnTo>
                  <a:lnTo>
                    <a:pt x="292582" y="360680"/>
                  </a:lnTo>
                  <a:lnTo>
                    <a:pt x="300380" y="363004"/>
                  </a:lnTo>
                  <a:lnTo>
                    <a:pt x="300659" y="363004"/>
                  </a:lnTo>
                  <a:lnTo>
                    <a:pt x="303199" y="369138"/>
                  </a:lnTo>
                  <a:lnTo>
                    <a:pt x="303314" y="369379"/>
                  </a:lnTo>
                  <a:lnTo>
                    <a:pt x="332371" y="360680"/>
                  </a:lnTo>
                  <a:lnTo>
                    <a:pt x="338010" y="358978"/>
                  </a:lnTo>
                  <a:close/>
                </a:path>
                <a:path w="561975" h="443864">
                  <a:moveTo>
                    <a:pt x="561454" y="40081"/>
                  </a:moveTo>
                  <a:lnTo>
                    <a:pt x="535216" y="55435"/>
                  </a:lnTo>
                  <a:lnTo>
                    <a:pt x="528662" y="24726"/>
                  </a:lnTo>
                  <a:lnTo>
                    <a:pt x="518883" y="42837"/>
                  </a:lnTo>
                  <a:lnTo>
                    <a:pt x="507987" y="56680"/>
                  </a:lnTo>
                  <a:lnTo>
                    <a:pt x="496049" y="66255"/>
                  </a:lnTo>
                  <a:lnTo>
                    <a:pt x="483120" y="71513"/>
                  </a:lnTo>
                  <a:lnTo>
                    <a:pt x="461987" y="71856"/>
                  </a:lnTo>
                  <a:lnTo>
                    <a:pt x="437286" y="64046"/>
                  </a:lnTo>
                  <a:lnTo>
                    <a:pt x="409130" y="48120"/>
                  </a:lnTo>
                  <a:lnTo>
                    <a:pt x="377596" y="24117"/>
                  </a:lnTo>
                  <a:lnTo>
                    <a:pt x="359841" y="11633"/>
                  </a:lnTo>
                  <a:lnTo>
                    <a:pt x="341490" y="3581"/>
                  </a:lnTo>
                  <a:lnTo>
                    <a:pt x="322618" y="0"/>
                  </a:lnTo>
                  <a:lnTo>
                    <a:pt x="303314" y="914"/>
                  </a:lnTo>
                  <a:lnTo>
                    <a:pt x="266814" y="14922"/>
                  </a:lnTo>
                  <a:lnTo>
                    <a:pt x="238366" y="37553"/>
                  </a:lnTo>
                  <a:lnTo>
                    <a:pt x="219621" y="59029"/>
                  </a:lnTo>
                  <a:lnTo>
                    <a:pt x="212229" y="69570"/>
                  </a:lnTo>
                  <a:lnTo>
                    <a:pt x="242874" y="89039"/>
                  </a:lnTo>
                  <a:lnTo>
                    <a:pt x="248158" y="81597"/>
                  </a:lnTo>
                  <a:lnTo>
                    <a:pt x="262242" y="65138"/>
                  </a:lnTo>
                  <a:lnTo>
                    <a:pt x="283210" y="47625"/>
                  </a:lnTo>
                  <a:lnTo>
                    <a:pt x="309156" y="37058"/>
                  </a:lnTo>
                  <a:lnTo>
                    <a:pt x="320662" y="36576"/>
                  </a:lnTo>
                  <a:lnTo>
                    <a:pt x="332003" y="38963"/>
                  </a:lnTo>
                  <a:lnTo>
                    <a:pt x="343281" y="44196"/>
                  </a:lnTo>
                  <a:lnTo>
                    <a:pt x="354584" y="52285"/>
                  </a:lnTo>
                  <a:lnTo>
                    <a:pt x="387184" y="77241"/>
                  </a:lnTo>
                  <a:lnTo>
                    <a:pt x="417461" y="95008"/>
                  </a:lnTo>
                  <a:lnTo>
                    <a:pt x="445579" y="105689"/>
                  </a:lnTo>
                  <a:lnTo>
                    <a:pt x="471665" y="109347"/>
                  </a:lnTo>
                  <a:lnTo>
                    <a:pt x="478345" y="109347"/>
                  </a:lnTo>
                  <a:lnTo>
                    <a:pt x="530834" y="85331"/>
                  </a:lnTo>
                  <a:lnTo>
                    <a:pt x="547306" y="65595"/>
                  </a:lnTo>
                  <a:lnTo>
                    <a:pt x="561454" y="40081"/>
                  </a:lnTo>
                  <a:close/>
                </a:path>
              </a:pathLst>
            </a:custGeom>
            <a:solidFill>
              <a:srgbClr val="54A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/>
            <p:cNvSpPr/>
            <p:nvPr/>
          </p:nvSpPr>
          <p:spPr>
            <a:xfrm>
              <a:off x="1234804" y="5283911"/>
              <a:ext cx="50165" cy="50800"/>
            </a:xfrm>
            <a:custGeom>
              <a:avLst/>
              <a:gdLst/>
              <a:ahLst/>
              <a:cxnLst/>
              <a:rect l="l" t="t" r="r" b="b"/>
              <a:pathLst>
                <a:path w="50165" h="50800">
                  <a:moveTo>
                    <a:pt x="32788" y="50531"/>
                  </a:moveTo>
                  <a:lnTo>
                    <a:pt x="27303" y="40497"/>
                  </a:lnTo>
                  <a:lnTo>
                    <a:pt x="23965" y="34574"/>
                  </a:lnTo>
                  <a:lnTo>
                    <a:pt x="17288" y="31310"/>
                  </a:lnTo>
                  <a:lnTo>
                    <a:pt x="0" y="34453"/>
                  </a:lnTo>
                  <a:lnTo>
                    <a:pt x="12042" y="25023"/>
                  </a:lnTo>
                  <a:lnTo>
                    <a:pt x="16096" y="21759"/>
                  </a:lnTo>
                  <a:lnTo>
                    <a:pt x="18599" y="16924"/>
                  </a:lnTo>
                  <a:lnTo>
                    <a:pt x="18957" y="0"/>
                  </a:lnTo>
                  <a:lnTo>
                    <a:pt x="23249" y="9912"/>
                  </a:lnTo>
                  <a:lnTo>
                    <a:pt x="25753" y="15352"/>
                  </a:lnTo>
                  <a:lnTo>
                    <a:pt x="31119" y="18737"/>
                  </a:lnTo>
                  <a:lnTo>
                    <a:pt x="36961" y="18616"/>
                  </a:lnTo>
                  <a:lnTo>
                    <a:pt x="49718" y="18254"/>
                  </a:lnTo>
                  <a:lnTo>
                    <a:pt x="39345" y="23452"/>
                  </a:lnTo>
                  <a:lnTo>
                    <a:pt x="34695" y="25749"/>
                  </a:lnTo>
                  <a:lnTo>
                    <a:pt x="31834" y="30705"/>
                  </a:lnTo>
                  <a:lnTo>
                    <a:pt x="32072" y="36024"/>
                  </a:lnTo>
                  <a:lnTo>
                    <a:pt x="32788" y="50531"/>
                  </a:lnTo>
                  <a:close/>
                </a:path>
              </a:pathLst>
            </a:custGeom>
            <a:solidFill>
              <a:srgbClr val="F9E3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0673" y="5533787"/>
              <a:ext cx="95503" cy="112909"/>
            </a:xfrm>
            <a:prstGeom prst="rect">
              <a:avLst/>
            </a:prstGeom>
          </p:spPr>
        </p:pic>
        <p:pic>
          <p:nvPicPr>
            <p:cNvPr id="14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5089" y="5622278"/>
              <a:ext cx="91211" cy="93446"/>
            </a:xfrm>
            <a:prstGeom prst="rect">
              <a:avLst/>
            </a:prstGeom>
          </p:spPr>
        </p:pic>
        <p:sp>
          <p:nvSpPr>
            <p:cNvPr id="15" name="object 12"/>
            <p:cNvSpPr/>
            <p:nvPr/>
          </p:nvSpPr>
          <p:spPr>
            <a:xfrm>
              <a:off x="1066595" y="5389054"/>
              <a:ext cx="257810" cy="323215"/>
            </a:xfrm>
            <a:custGeom>
              <a:avLst/>
              <a:gdLst/>
              <a:ahLst/>
              <a:cxnLst/>
              <a:rect l="l" t="t" r="r" b="b"/>
              <a:pathLst>
                <a:path w="257809" h="323214">
                  <a:moveTo>
                    <a:pt x="96313" y="322802"/>
                  </a:moveTo>
                  <a:lnTo>
                    <a:pt x="40692" y="279735"/>
                  </a:lnTo>
                  <a:lnTo>
                    <a:pt x="19767" y="241927"/>
                  </a:lnTo>
                  <a:lnTo>
                    <a:pt x="5266" y="184460"/>
                  </a:lnTo>
                  <a:lnTo>
                    <a:pt x="0" y="113459"/>
                  </a:lnTo>
                  <a:lnTo>
                    <a:pt x="7487" y="15020"/>
                  </a:lnTo>
                  <a:lnTo>
                    <a:pt x="16269" y="3770"/>
                  </a:lnTo>
                  <a:lnTo>
                    <a:pt x="27219" y="0"/>
                  </a:lnTo>
                  <a:lnTo>
                    <a:pt x="36560" y="264"/>
                  </a:lnTo>
                  <a:lnTo>
                    <a:pt x="40514" y="1118"/>
                  </a:lnTo>
                  <a:lnTo>
                    <a:pt x="50357" y="3870"/>
                  </a:lnTo>
                  <a:lnTo>
                    <a:pt x="74643" y="10441"/>
                  </a:lnTo>
                  <a:lnTo>
                    <a:pt x="105501" y="18305"/>
                  </a:lnTo>
                  <a:lnTo>
                    <a:pt x="135063" y="24933"/>
                  </a:lnTo>
                  <a:lnTo>
                    <a:pt x="161178" y="28085"/>
                  </a:lnTo>
                  <a:lnTo>
                    <a:pt x="184454" y="28303"/>
                  </a:lnTo>
                  <a:lnTo>
                    <a:pt x="201157" y="27228"/>
                  </a:lnTo>
                  <a:lnTo>
                    <a:pt x="207555" y="26504"/>
                  </a:lnTo>
                  <a:lnTo>
                    <a:pt x="214543" y="26246"/>
                  </a:lnTo>
                  <a:lnTo>
                    <a:pt x="230372" y="27698"/>
                  </a:lnTo>
                  <a:lnTo>
                    <a:pt x="247342" y="34205"/>
                  </a:lnTo>
                  <a:lnTo>
                    <a:pt x="257751" y="49110"/>
                  </a:lnTo>
                  <a:lnTo>
                    <a:pt x="244725" y="139694"/>
                  </a:lnTo>
                  <a:lnTo>
                    <a:pt x="220253" y="208381"/>
                  </a:lnTo>
                  <a:lnTo>
                    <a:pt x="196586" y="251954"/>
                  </a:lnTo>
                  <a:lnTo>
                    <a:pt x="156524" y="297309"/>
                  </a:lnTo>
                  <a:lnTo>
                    <a:pt x="127626" y="316714"/>
                  </a:lnTo>
                  <a:lnTo>
                    <a:pt x="96313" y="322802"/>
                  </a:lnTo>
                  <a:close/>
                </a:path>
              </a:pathLst>
            </a:custGeom>
            <a:solidFill>
              <a:srgbClr val="F7D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/>
            <p:cNvSpPr/>
            <p:nvPr/>
          </p:nvSpPr>
          <p:spPr>
            <a:xfrm>
              <a:off x="819526" y="5337933"/>
              <a:ext cx="263525" cy="322580"/>
            </a:xfrm>
            <a:custGeom>
              <a:avLst/>
              <a:gdLst/>
              <a:ahLst/>
              <a:cxnLst/>
              <a:rect l="l" t="t" r="r" b="b"/>
              <a:pathLst>
                <a:path w="263525" h="322579">
                  <a:moveTo>
                    <a:pt x="173956" y="322061"/>
                  </a:moveTo>
                  <a:lnTo>
                    <a:pt x="108275" y="297370"/>
                  </a:lnTo>
                  <a:lnTo>
                    <a:pt x="77380" y="267420"/>
                  </a:lnTo>
                  <a:lnTo>
                    <a:pt x="46872" y="216768"/>
                  </a:lnTo>
                  <a:lnTo>
                    <a:pt x="21295" y="150426"/>
                  </a:lnTo>
                  <a:lnTo>
                    <a:pt x="0" y="54052"/>
                  </a:lnTo>
                  <a:lnTo>
                    <a:pt x="5195" y="40703"/>
                  </a:lnTo>
                  <a:lnTo>
                    <a:pt x="14650" y="33848"/>
                  </a:lnTo>
                  <a:lnTo>
                    <a:pt x="23724" y="31323"/>
                  </a:lnTo>
                  <a:lnTo>
                    <a:pt x="27780" y="30962"/>
                  </a:lnTo>
                  <a:lnTo>
                    <a:pt x="37967" y="30675"/>
                  </a:lnTo>
                  <a:lnTo>
                    <a:pt x="63042" y="29753"/>
                  </a:lnTo>
                  <a:lnTo>
                    <a:pt x="124953" y="25643"/>
                  </a:lnTo>
                  <a:lnTo>
                    <a:pt x="173151" y="14159"/>
                  </a:lnTo>
                  <a:lnTo>
                    <a:pt x="194702" y="5575"/>
                  </a:lnTo>
                  <a:lnTo>
                    <a:pt x="201306" y="3269"/>
                  </a:lnTo>
                  <a:lnTo>
                    <a:pt x="216864" y="0"/>
                  </a:lnTo>
                  <a:lnTo>
                    <a:pt x="234992" y="1240"/>
                  </a:lnTo>
                  <a:lnTo>
                    <a:pt x="249309" y="12466"/>
                  </a:lnTo>
                  <a:lnTo>
                    <a:pt x="263071" y="102893"/>
                  </a:lnTo>
                  <a:lnTo>
                    <a:pt x="259518" y="175832"/>
                  </a:lnTo>
                  <a:lnTo>
                    <a:pt x="249460" y="224540"/>
                  </a:lnTo>
                  <a:lnTo>
                    <a:pt x="224212" y="279811"/>
                  </a:lnTo>
                  <a:lnTo>
                    <a:pt x="202158" y="306943"/>
                  </a:lnTo>
                  <a:lnTo>
                    <a:pt x="173956" y="322061"/>
                  </a:lnTo>
                  <a:close/>
                </a:path>
              </a:pathLst>
            </a:custGeom>
            <a:solidFill>
              <a:srgbClr val="E33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5261" y="5585726"/>
              <a:ext cx="134431" cy="78035"/>
            </a:xfrm>
            <a:prstGeom prst="rect">
              <a:avLst/>
            </a:prstGeom>
          </p:spPr>
        </p:pic>
        <p:sp>
          <p:nvSpPr>
            <p:cNvPr id="18" name="object 15"/>
            <p:cNvSpPr/>
            <p:nvPr/>
          </p:nvSpPr>
          <p:spPr>
            <a:xfrm>
              <a:off x="1081824" y="5464098"/>
              <a:ext cx="98425" cy="72390"/>
            </a:xfrm>
            <a:custGeom>
              <a:avLst/>
              <a:gdLst/>
              <a:ahLst/>
              <a:cxnLst/>
              <a:rect l="l" t="t" r="r" b="b"/>
              <a:pathLst>
                <a:path w="98425" h="72389">
                  <a:moveTo>
                    <a:pt x="88595" y="56883"/>
                  </a:moveTo>
                  <a:lnTo>
                    <a:pt x="57023" y="31280"/>
                  </a:lnTo>
                  <a:lnTo>
                    <a:pt x="44589" y="29324"/>
                  </a:lnTo>
                  <a:lnTo>
                    <a:pt x="32816" y="29578"/>
                  </a:lnTo>
                  <a:lnTo>
                    <a:pt x="8509" y="46482"/>
                  </a:lnTo>
                  <a:lnTo>
                    <a:pt x="11277" y="51117"/>
                  </a:lnTo>
                  <a:lnTo>
                    <a:pt x="17881" y="52527"/>
                  </a:lnTo>
                  <a:lnTo>
                    <a:pt x="25247" y="52539"/>
                  </a:lnTo>
                  <a:lnTo>
                    <a:pt x="32994" y="54013"/>
                  </a:lnTo>
                  <a:lnTo>
                    <a:pt x="41325" y="57150"/>
                  </a:lnTo>
                  <a:lnTo>
                    <a:pt x="50431" y="62204"/>
                  </a:lnTo>
                  <a:lnTo>
                    <a:pt x="54864" y="65709"/>
                  </a:lnTo>
                  <a:lnTo>
                    <a:pt x="61328" y="69964"/>
                  </a:lnTo>
                  <a:lnTo>
                    <a:pt x="70104" y="72097"/>
                  </a:lnTo>
                  <a:lnTo>
                    <a:pt x="81432" y="69215"/>
                  </a:lnTo>
                  <a:lnTo>
                    <a:pt x="88226" y="65824"/>
                  </a:lnTo>
                  <a:lnTo>
                    <a:pt x="88595" y="56883"/>
                  </a:lnTo>
                  <a:close/>
                </a:path>
                <a:path w="98425" h="72389">
                  <a:moveTo>
                    <a:pt x="98361" y="24358"/>
                  </a:moveTo>
                  <a:lnTo>
                    <a:pt x="87337" y="14274"/>
                  </a:lnTo>
                  <a:lnTo>
                    <a:pt x="84645" y="12763"/>
                  </a:lnTo>
                  <a:lnTo>
                    <a:pt x="71678" y="5422"/>
                  </a:lnTo>
                  <a:lnTo>
                    <a:pt x="53886" y="0"/>
                  </a:lnTo>
                  <a:lnTo>
                    <a:pt x="36487" y="190"/>
                  </a:lnTo>
                  <a:lnTo>
                    <a:pt x="21526" y="6248"/>
                  </a:lnTo>
                  <a:lnTo>
                    <a:pt x="10198" y="14719"/>
                  </a:lnTo>
                  <a:lnTo>
                    <a:pt x="2882" y="22415"/>
                  </a:lnTo>
                  <a:lnTo>
                    <a:pt x="0" y="26174"/>
                  </a:lnTo>
                  <a:lnTo>
                    <a:pt x="2057" y="24574"/>
                  </a:lnTo>
                  <a:lnTo>
                    <a:pt x="8686" y="20777"/>
                  </a:lnTo>
                  <a:lnTo>
                    <a:pt x="20726" y="16281"/>
                  </a:lnTo>
                  <a:lnTo>
                    <a:pt x="20853" y="16281"/>
                  </a:lnTo>
                  <a:lnTo>
                    <a:pt x="38392" y="12763"/>
                  </a:lnTo>
                  <a:lnTo>
                    <a:pt x="60299" y="16281"/>
                  </a:lnTo>
                  <a:lnTo>
                    <a:pt x="77660" y="24130"/>
                  </a:lnTo>
                  <a:lnTo>
                    <a:pt x="89115" y="32016"/>
                  </a:lnTo>
                  <a:lnTo>
                    <a:pt x="93243" y="35610"/>
                  </a:lnTo>
                  <a:lnTo>
                    <a:pt x="98361" y="27990"/>
                  </a:lnTo>
                  <a:lnTo>
                    <a:pt x="98361" y="243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4639" y="5481941"/>
              <a:ext cx="95622" cy="64901"/>
            </a:xfrm>
            <a:prstGeom prst="rect">
              <a:avLst/>
            </a:prstGeom>
          </p:spPr>
        </p:pic>
        <p:pic>
          <p:nvPicPr>
            <p:cNvPr id="20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1838" y="5431047"/>
              <a:ext cx="95741" cy="64781"/>
            </a:xfrm>
            <a:prstGeom prst="rect">
              <a:avLst/>
            </a:prstGeom>
          </p:spPr>
        </p:pic>
        <p:sp>
          <p:nvSpPr>
            <p:cNvPr id="21" name="object 18"/>
            <p:cNvSpPr/>
            <p:nvPr/>
          </p:nvSpPr>
          <p:spPr>
            <a:xfrm>
              <a:off x="902144" y="5412358"/>
              <a:ext cx="168275" cy="213360"/>
            </a:xfrm>
            <a:custGeom>
              <a:avLst/>
              <a:gdLst/>
              <a:ahLst/>
              <a:cxnLst/>
              <a:rect l="l" t="t" r="r" b="b"/>
              <a:pathLst>
                <a:path w="168275" h="213360">
                  <a:moveTo>
                    <a:pt x="145821" y="109220"/>
                  </a:moveTo>
                  <a:lnTo>
                    <a:pt x="141058" y="114376"/>
                  </a:lnTo>
                  <a:lnTo>
                    <a:pt x="127393" y="126238"/>
                  </a:lnTo>
                  <a:lnTo>
                    <a:pt x="105778" y="139420"/>
                  </a:lnTo>
                  <a:lnTo>
                    <a:pt x="77139" y="148513"/>
                  </a:lnTo>
                  <a:lnTo>
                    <a:pt x="56083" y="147256"/>
                  </a:lnTo>
                  <a:lnTo>
                    <a:pt x="30568" y="141198"/>
                  </a:lnTo>
                  <a:lnTo>
                    <a:pt x="9055" y="134505"/>
                  </a:lnTo>
                  <a:lnTo>
                    <a:pt x="0" y="131343"/>
                  </a:lnTo>
                  <a:lnTo>
                    <a:pt x="6032" y="141478"/>
                  </a:lnTo>
                  <a:lnTo>
                    <a:pt x="20840" y="164744"/>
                  </a:lnTo>
                  <a:lnTo>
                    <a:pt x="39433" y="190411"/>
                  </a:lnTo>
                  <a:lnTo>
                    <a:pt x="56870" y="207746"/>
                  </a:lnTo>
                  <a:lnTo>
                    <a:pt x="72974" y="212775"/>
                  </a:lnTo>
                  <a:lnTo>
                    <a:pt x="90093" y="211048"/>
                  </a:lnTo>
                  <a:lnTo>
                    <a:pt x="123190" y="178384"/>
                  </a:lnTo>
                  <a:lnTo>
                    <a:pt x="142100" y="121386"/>
                  </a:lnTo>
                  <a:lnTo>
                    <a:pt x="145821" y="109220"/>
                  </a:lnTo>
                  <a:close/>
                </a:path>
                <a:path w="168275" h="213360">
                  <a:moveTo>
                    <a:pt x="159562" y="46456"/>
                  </a:moveTo>
                  <a:lnTo>
                    <a:pt x="123520" y="29324"/>
                  </a:lnTo>
                  <a:lnTo>
                    <a:pt x="111086" y="31280"/>
                  </a:lnTo>
                  <a:lnTo>
                    <a:pt x="100152" y="35420"/>
                  </a:lnTo>
                  <a:lnTo>
                    <a:pt x="91097" y="41554"/>
                  </a:lnTo>
                  <a:lnTo>
                    <a:pt x="84302" y="49504"/>
                  </a:lnTo>
                  <a:lnTo>
                    <a:pt x="79527" y="56997"/>
                  </a:lnTo>
                  <a:lnTo>
                    <a:pt x="79883" y="65951"/>
                  </a:lnTo>
                  <a:lnTo>
                    <a:pt x="86677" y="69329"/>
                  </a:lnTo>
                  <a:lnTo>
                    <a:pt x="98018" y="72212"/>
                  </a:lnTo>
                  <a:lnTo>
                    <a:pt x="106781" y="70091"/>
                  </a:lnTo>
                  <a:lnTo>
                    <a:pt x="113258" y="65836"/>
                  </a:lnTo>
                  <a:lnTo>
                    <a:pt x="117678" y="62318"/>
                  </a:lnTo>
                  <a:lnTo>
                    <a:pt x="126796" y="57277"/>
                  </a:lnTo>
                  <a:lnTo>
                    <a:pt x="135115" y="54127"/>
                  </a:lnTo>
                  <a:lnTo>
                    <a:pt x="142862" y="52666"/>
                  </a:lnTo>
                  <a:lnTo>
                    <a:pt x="150228" y="52654"/>
                  </a:lnTo>
                  <a:lnTo>
                    <a:pt x="156832" y="51117"/>
                  </a:lnTo>
                  <a:lnTo>
                    <a:pt x="159562" y="46456"/>
                  </a:lnTo>
                  <a:close/>
                </a:path>
                <a:path w="168275" h="213360">
                  <a:moveTo>
                    <a:pt x="168122" y="26174"/>
                  </a:moveTo>
                  <a:lnTo>
                    <a:pt x="131635" y="190"/>
                  </a:lnTo>
                  <a:lnTo>
                    <a:pt x="114236" y="0"/>
                  </a:lnTo>
                  <a:lnTo>
                    <a:pt x="96443" y="5448"/>
                  </a:lnTo>
                  <a:lnTo>
                    <a:pt x="80784" y="14325"/>
                  </a:lnTo>
                  <a:lnTo>
                    <a:pt x="69748" y="24485"/>
                  </a:lnTo>
                  <a:lnTo>
                    <a:pt x="69748" y="28105"/>
                  </a:lnTo>
                  <a:lnTo>
                    <a:pt x="74879" y="35725"/>
                  </a:lnTo>
                  <a:lnTo>
                    <a:pt x="79006" y="32143"/>
                  </a:lnTo>
                  <a:lnTo>
                    <a:pt x="90449" y="24257"/>
                  </a:lnTo>
                  <a:lnTo>
                    <a:pt x="107911" y="16383"/>
                  </a:lnTo>
                  <a:lnTo>
                    <a:pt x="129730" y="12877"/>
                  </a:lnTo>
                  <a:lnTo>
                    <a:pt x="147548" y="16383"/>
                  </a:lnTo>
                  <a:lnTo>
                    <a:pt x="159423" y="20789"/>
                  </a:lnTo>
                  <a:lnTo>
                    <a:pt x="165900" y="24485"/>
                  </a:lnTo>
                  <a:lnTo>
                    <a:pt x="168122" y="261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4397" y="4423436"/>
            <a:ext cx="532404" cy="286180"/>
          </a:xfrm>
          <a:prstGeom prst="rect">
            <a:avLst/>
          </a:prstGeom>
        </p:spPr>
      </p:pic>
      <p:pic>
        <p:nvPicPr>
          <p:cNvPr id="23" name="Рисунок 22" descr="Тоқыма тоқиық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49" y="4846312"/>
            <a:ext cx="448707" cy="186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39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-21266"/>
            <a:ext cx="9144000" cy="2407920"/>
          </a:xfrm>
          <a:prstGeom prst="rect">
            <a:avLst/>
          </a:prstGeom>
        </p:spPr>
      </p:pic>
      <p:pic>
        <p:nvPicPr>
          <p:cNvPr id="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9358" y="-106330"/>
            <a:ext cx="1254641" cy="1238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92779"/>
              </p:ext>
            </p:extLst>
          </p:nvPr>
        </p:nvGraphicFramePr>
        <p:xfrm>
          <a:off x="470891" y="751138"/>
          <a:ext cx="7739255" cy="47051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21510"/>
                <a:gridCol w="833509"/>
                <a:gridCol w="783309"/>
                <a:gridCol w="907867"/>
                <a:gridCol w="815389"/>
                <a:gridCol w="803309"/>
                <a:gridCol w="990547"/>
                <a:gridCol w="803309"/>
                <a:gridCol w="980506"/>
              </a:tblGrid>
              <a:tr h="295082">
                <a:tc>
                  <a:txBody>
                    <a:bodyPr/>
                    <a:lstStyle/>
                    <a:p>
                      <a:pPr marL="201930" marR="33020" indent="-16192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10" dirty="0">
                          <a:latin typeface="Times New Roman" pitchFamily="18" charset="0"/>
                          <a:cs typeface="Times New Roman" pitchFamily="18" charset="0"/>
                        </a:rPr>
                        <a:t>ҮЙІРМЕНІҢ АТАУЫ</a:t>
                      </a:r>
                      <a:endParaRPr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95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10" dirty="0">
                          <a:latin typeface="Times New Roman" pitchFamily="18" charset="0"/>
                          <a:cs typeface="Times New Roman" pitchFamily="18" charset="0"/>
                        </a:rPr>
                        <a:t>ДҮЙСЕНБІ</a:t>
                      </a:r>
                      <a:endParaRPr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6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10" dirty="0">
                          <a:latin typeface="Times New Roman" pitchFamily="18" charset="0"/>
                          <a:cs typeface="Times New Roman" pitchFamily="18" charset="0"/>
                        </a:rPr>
                        <a:t>СЕЙСЕНБІ</a:t>
                      </a:r>
                      <a:endParaRPr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6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10" dirty="0">
                          <a:latin typeface="Times New Roman" pitchFamily="18" charset="0"/>
                          <a:cs typeface="Times New Roman" pitchFamily="18" charset="0"/>
                        </a:rPr>
                        <a:t>СӘРСЕНБІ</a:t>
                      </a:r>
                      <a:endParaRPr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6441" marB="0" anchor="ctr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10" dirty="0">
                          <a:latin typeface="Times New Roman" pitchFamily="18" charset="0"/>
                          <a:cs typeface="Times New Roman" pitchFamily="18" charset="0"/>
                        </a:rPr>
                        <a:t>БЕЙСЕНБІ</a:t>
                      </a:r>
                      <a:endParaRPr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6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20" dirty="0">
                          <a:latin typeface="Times New Roman" pitchFamily="18" charset="0"/>
                          <a:cs typeface="Times New Roman" pitchFamily="18" charset="0"/>
                        </a:rPr>
                        <a:t>ЖҰМА</a:t>
                      </a:r>
                      <a:endParaRPr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6441" marB="0" anchor="ctr"/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10" dirty="0">
                          <a:latin typeface="Times New Roman" pitchFamily="18" charset="0"/>
                          <a:cs typeface="Times New Roman" pitchFamily="18" charset="0"/>
                        </a:rPr>
                        <a:t>СЕНБІ</a:t>
                      </a:r>
                      <a:endParaRPr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6441" marB="0" anchor="ctr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10" dirty="0">
                          <a:latin typeface="Times New Roman" pitchFamily="18" charset="0"/>
                          <a:cs typeface="Times New Roman" pitchFamily="18" charset="0"/>
                        </a:rPr>
                        <a:t>ЖЕКСЕНБІ</a:t>
                      </a:r>
                      <a:endParaRPr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6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10" dirty="0">
                          <a:latin typeface="Times New Roman" pitchFamily="18" charset="0"/>
                          <a:cs typeface="Times New Roman" pitchFamily="18" charset="0"/>
                        </a:rPr>
                        <a:t>ЖЕТЕКШІЛЕР</a:t>
                      </a:r>
                      <a:endParaRPr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8100" marB="0" anchor="ctr"/>
                </a:tc>
              </a:tr>
              <a:tr h="4606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kk-KZ"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аскебол</a:t>
                      </a:r>
                      <a:endParaRPr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kk-KZ"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қыздар</a:t>
                      </a:r>
                      <a:r>
                        <a:rPr lang="kk-KZ" sz="9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20.00 – 21.30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 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574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20.00 – 21.30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Жоғарғы буын 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12.00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13.30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13.30 – 15.00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Жоғары буын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93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25120" marR="236220" indent="-5778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Сәтмааған-бет Н. 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45462"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Каратэ</a:t>
                      </a:r>
                      <a:r>
                        <a:rPr lang="kk-KZ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244" marB="0" anchor="ctr"/>
                </a:tc>
                <a:tc>
                  <a:txBody>
                    <a:bodyPr/>
                    <a:lstStyle/>
                    <a:p>
                      <a:pPr marL="2190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2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19.30 -20.30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Бастауыш буын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178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2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19.30 -20.30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Бастауш буын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2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2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23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Волейбол</a:t>
                      </a:r>
                      <a:endParaRPr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kk-KZ"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ұлдар</a:t>
                      </a:r>
                      <a:r>
                        <a:rPr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907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20.00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21.30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20.00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21. 30</a:t>
                      </a:r>
                      <a:endParaRPr lang="kk-KZ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779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20.00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21. 30</a:t>
                      </a:r>
                      <a:endParaRPr lang="kk-KZ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37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kk-KZ" sz="800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kk-KZ" sz="800" spc="-3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3</a:t>
                      </a:r>
                      <a:r>
                        <a:rPr sz="800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kk-KZ" sz="800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800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kk-KZ" sz="800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8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kk-KZ" sz="8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kk-KZ" sz="800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.30 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Орта</a:t>
                      </a:r>
                      <a:r>
                        <a:rPr lang="kk-KZ" sz="800" spc="-4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буын 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kk-KZ" sz="800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. 30</a:t>
                      </a:r>
                      <a:r>
                        <a:rPr lang="kk-KZ" sz="800" spc="-7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sz="800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sz="8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kk-KZ" sz="800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00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413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spc="-25" dirty="0" smtClean="0">
                          <a:latin typeface="Times New Roman" pitchFamily="18" charset="0"/>
                          <a:cs typeface="Times New Roman" pitchFamily="18" charset="0"/>
                        </a:rPr>
                        <a:t>Жоғары</a:t>
                      </a:r>
                      <a:r>
                        <a:rPr lang="kk-KZ" sz="800" spc="-2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буын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03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r>
                        <a:rPr lang="ru-RU" sz="800" spc="-3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3</a:t>
                      </a:r>
                      <a:r>
                        <a:rPr lang="ru-RU" sz="800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0 - </a:t>
                      </a:r>
                      <a:r>
                        <a:rPr lang="ru-RU" sz="8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800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.30 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spc="-45" dirty="0" smtClean="0">
                          <a:latin typeface="Times New Roman" pitchFamily="18" charset="0"/>
                          <a:cs typeface="Times New Roman" pitchFamily="18" charset="0"/>
                        </a:rPr>
                        <a:t>Орта</a:t>
                      </a:r>
                      <a:r>
                        <a:rPr lang="ru-RU" sz="800" spc="-4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spc="-45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буын</a:t>
                      </a:r>
                      <a:r>
                        <a:rPr lang="ru-RU" sz="800" spc="-4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12. 30</a:t>
                      </a:r>
                      <a:r>
                        <a:rPr lang="ru-RU" sz="800" spc="-7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800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8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800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00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413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spc="-2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Жоғары</a:t>
                      </a:r>
                      <a:r>
                        <a:rPr lang="ru-RU" sz="800" spc="-2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spc="-25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буын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006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омаев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05205"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kk-KZ"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олейбол</a:t>
                      </a:r>
                      <a:endParaRPr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5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kk-KZ"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қыздар</a:t>
                      </a:r>
                      <a:r>
                        <a:rPr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574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886" marB="0" anchor="ctr"/>
                </a:tc>
                <a:tc>
                  <a:txBody>
                    <a:bodyPr/>
                    <a:lstStyle/>
                    <a:p>
                      <a:pPr marL="25844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20.00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21.30</a:t>
                      </a:r>
                    </a:p>
                    <a:p>
                      <a:pPr marL="25844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Жоғары буын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88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955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20.00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-21.30</a:t>
                      </a:r>
                    </a:p>
                    <a:p>
                      <a:pPr marL="20955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88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10.00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11. 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Жоғары буын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51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10.00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-11.30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 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513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Нургалиев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Қ .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98289">
                <a:tc>
                  <a:txBody>
                    <a:bodyPr/>
                    <a:lstStyle/>
                    <a:p>
                      <a:pPr marL="21272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lang="kk-KZ"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утбол</a:t>
                      </a:r>
                      <a:endParaRPr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542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kk-KZ"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ұлдар</a:t>
                      </a:r>
                      <a:r>
                        <a:rPr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88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178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19 .30 – 21. 00</a:t>
                      </a:r>
                    </a:p>
                    <a:p>
                      <a:pPr marL="27178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Бастауыш буын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88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17.00 – 18.30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Бастауыш буын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18.30 – 20.00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88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17.00 – 18.30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Бастауыш буын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Манапов А.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60616">
                <a:tc>
                  <a:txBody>
                    <a:bodyPr/>
                    <a:lstStyle/>
                    <a:p>
                      <a:pPr marL="192405" marR="184785" indent="2794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kk-KZ"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еннис</a:t>
                      </a:r>
                      <a:endParaRPr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0247" marB="0" anchor="ctr"/>
                </a:tc>
                <a:tc>
                  <a:txBody>
                    <a:bodyPr/>
                    <a:lstStyle/>
                    <a:p>
                      <a:pPr marL="23876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19.00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20.00</a:t>
                      </a:r>
                    </a:p>
                    <a:p>
                      <a:pPr marL="23876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Жоғары буын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88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12. 30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13.30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21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886" marB="0" anchor="ctr"/>
                </a:tc>
                <a:tc>
                  <a:txBody>
                    <a:bodyPr/>
                    <a:lstStyle/>
                    <a:p>
                      <a:pPr marL="23876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19.00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20.00</a:t>
                      </a:r>
                    </a:p>
                    <a:p>
                      <a:pPr marL="23876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Жоғары буын</a:t>
                      </a:r>
                      <a:endParaRPr lang="kk-KZ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12. 30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13.30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Кендебай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74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Дзюдо</a:t>
                      </a:r>
                      <a:endParaRPr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513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12.30 – 13.30</a:t>
                      </a: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 буын</a:t>
                      </a: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14. 30 -15.30</a:t>
                      </a: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Бастауыш буын</a:t>
                      </a: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39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12.30 – 13.30</a:t>
                      </a: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 буын</a:t>
                      </a: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14. 30 -15.30</a:t>
                      </a: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Бастауыш буын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7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12.30 – 13.30</a:t>
                      </a: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 буын</a:t>
                      </a: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14. 30 -15.30</a:t>
                      </a: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Бастауыш буын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7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Нургалиев</a:t>
                      </a:r>
                      <a:r>
                        <a:rPr lang="kk-KZ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Д. 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48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r>
                        <a:rPr lang="kk-KZ"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ахмат</a:t>
                      </a:r>
                      <a:r>
                        <a:rPr lang="kk-KZ" sz="9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775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7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7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15.00 – 16.30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Бастауыш буын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15.00 – 16.30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77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Қазақша</a:t>
                      </a:r>
                      <a:r>
                        <a:rPr lang="kk-KZ" sz="900" b="1" spc="-1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күрес</a:t>
                      </a:r>
                      <a:endParaRPr lang="kk-KZ" sz="9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900" b="1" cap="al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7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11.00-12.30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 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11.00-12.30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Орта буын 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Қабенов Н.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371011" y="1762520"/>
            <a:ext cx="468172" cy="31309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0891" y="46997"/>
            <a:ext cx="5544922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lang="ru-RU" sz="1400" b="1" spc="-20" dirty="0" smtClean="0"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1400" b="1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20" dirty="0" smtClean="0">
                <a:latin typeface="Times New Roman" pitchFamily="18" charset="0"/>
                <a:cs typeface="Times New Roman" pitchFamily="18" charset="0"/>
              </a:rPr>
              <a:t>СЕКЦИЯЛАРДЫҢ КЕСТЕСІ</a:t>
            </a:r>
            <a:endParaRPr lang="ru-RU" sz="1400" b="1" spc="335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2024-2025</a:t>
            </a:r>
            <a:r>
              <a:rPr lang="ru-RU" sz="1400" b="1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60" dirty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400"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20" dirty="0">
                <a:latin typeface="Times New Roman" pitchFamily="18" charset="0"/>
                <a:cs typeface="Times New Roman" pitchFamily="18" charset="0"/>
              </a:rPr>
              <a:t>ЖЫЛЫ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5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473696" y="0"/>
            <a:ext cx="1670303" cy="5143500"/>
          </a:xfrm>
          <a:prstGeom prst="rect">
            <a:avLst/>
          </a:prstGeom>
        </p:spPr>
      </p:pic>
      <p:pic>
        <p:nvPicPr>
          <p:cNvPr id="85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128759" y="0"/>
            <a:ext cx="15240" cy="5143500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434071" y="0"/>
            <a:ext cx="1709927" cy="5143500"/>
          </a:xfrm>
          <a:prstGeom prst="rect">
            <a:avLst/>
          </a:prstGeom>
        </p:spPr>
      </p:pic>
      <p:pic>
        <p:nvPicPr>
          <p:cNvPr id="87" name="pictur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0"/>
            <a:ext cx="8308847" cy="127711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2901421" y="1851204"/>
            <a:ext cx="1651972" cy="1488508"/>
            <a:chOff x="-12700" y="-60783"/>
            <a:chExt cx="1209675" cy="1244600"/>
          </a:xfrm>
        </p:grpSpPr>
        <p:pic>
          <p:nvPicPr>
            <p:cNvPr id="88" name="picture 8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183817" cy="1183817"/>
            </a:xfrm>
            <a:prstGeom prst="rect">
              <a:avLst/>
            </a:prstGeom>
          </p:spPr>
        </p:pic>
        <p:sp>
          <p:nvSpPr>
            <p:cNvPr id="89" name="textbox 89"/>
            <p:cNvSpPr/>
            <p:nvPr/>
          </p:nvSpPr>
          <p:spPr>
            <a:xfrm>
              <a:off x="-12700" y="-60783"/>
              <a:ext cx="1209675" cy="12446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4000"/>
                </a:lnSpc>
                <a:tabLst/>
              </a:pPr>
              <a:endParaRPr lang="x-none" altLang="x-none" sz="1000" dirty="0"/>
            </a:p>
            <a:p>
              <a:pPr algn="l" rtl="0" eaLnBrk="0">
                <a:lnSpc>
                  <a:spcPct val="124000"/>
                </a:lnSpc>
                <a:tabLst/>
              </a:pPr>
              <a:endParaRPr lang="x-none" altLang="x-none" sz="1000" dirty="0"/>
            </a:p>
            <a:p>
              <a:pPr algn="l" rtl="0" eaLnBrk="0">
                <a:lnSpc>
                  <a:spcPct val="124000"/>
                </a:lnSpc>
                <a:tabLst/>
              </a:pPr>
              <a:endParaRPr lang="x-none" altLang="x-none" sz="1000" dirty="0"/>
            </a:p>
            <a:p>
              <a:pPr marL="441726" algn="l" rtl="0" eaLnBrk="0">
                <a:lnSpc>
                  <a:spcPct val="78000"/>
                </a:lnSpc>
                <a:spcBef>
                  <a:spcPts val="6"/>
                </a:spcBef>
                <a:tabLst/>
              </a:pPr>
              <a:r>
                <a:rPr lang="kk-KZ" sz="2000" spc="30" dirty="0" smtClean="0">
                  <a:solidFill>
                    <a:srgbClr val="112C3F">
                      <a:alpha val="100000"/>
                    </a:srgbClr>
                  </a:solidFill>
                  <a:latin typeface="Times New Roman" pitchFamily="18" charset="0"/>
                  <a:ea typeface="Arial"/>
                  <a:cs typeface="Times New Roman" pitchFamily="18" charset="0"/>
                </a:rPr>
                <a:t>  </a:t>
              </a:r>
              <a:r>
                <a:rPr lang="kk-KZ" sz="2000" b="1" spc="30" dirty="0" smtClean="0">
                  <a:solidFill>
                    <a:srgbClr val="112C3F">
                      <a:alpha val="100000"/>
                    </a:srgbClr>
                  </a:solidFill>
                  <a:latin typeface="Times New Roman" pitchFamily="18" charset="0"/>
                  <a:ea typeface="Arial"/>
                  <a:cs typeface="Times New Roman" pitchFamily="18" charset="0"/>
                </a:rPr>
                <a:t>25</a:t>
              </a:r>
              <a:r>
                <a:rPr sz="2000" b="1" spc="10" dirty="0" smtClean="0">
                  <a:solidFill>
                    <a:srgbClr val="112C3F">
                      <a:alpha val="100000"/>
                    </a:srgbClr>
                  </a:solidFill>
                  <a:latin typeface="Times New Roman" pitchFamily="18" charset="0"/>
                  <a:ea typeface="Arial"/>
                  <a:cs typeface="Times New Roman" pitchFamily="18" charset="0"/>
                </a:rPr>
                <a:t>%</a:t>
              </a:r>
              <a:endParaRPr lang="x-none" altLang="x-none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5413512" y="1851204"/>
            <a:ext cx="1601765" cy="1412548"/>
            <a:chOff x="0" y="0"/>
            <a:chExt cx="1183817" cy="1183817"/>
          </a:xfrm>
        </p:grpSpPr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183817" cy="1183817"/>
            </a:xfrm>
            <a:prstGeom prst="rect">
              <a:avLst/>
            </a:prstGeom>
          </p:spPr>
        </p:pic>
        <p:sp>
          <p:nvSpPr>
            <p:cNvPr id="91" name="textbox 91"/>
            <p:cNvSpPr/>
            <p:nvPr/>
          </p:nvSpPr>
          <p:spPr>
            <a:xfrm>
              <a:off x="-12700" y="-12700"/>
              <a:ext cx="1209675" cy="12446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4000"/>
                </a:lnSpc>
                <a:tabLst/>
              </a:pPr>
              <a:endParaRPr lang="x-none" altLang="x-none" sz="1000" dirty="0"/>
            </a:p>
            <a:p>
              <a:pPr algn="l" rtl="0" eaLnBrk="0">
                <a:lnSpc>
                  <a:spcPct val="124000"/>
                </a:lnSpc>
                <a:tabLst/>
              </a:pPr>
              <a:endParaRPr lang="x-none" altLang="x-none" sz="1000" dirty="0"/>
            </a:p>
            <a:p>
              <a:pPr algn="l" rtl="0" eaLnBrk="0">
                <a:lnSpc>
                  <a:spcPct val="124000"/>
                </a:lnSpc>
                <a:tabLst/>
              </a:pPr>
              <a:endParaRPr lang="x-none" altLang="x-none" sz="1000" dirty="0"/>
            </a:p>
            <a:p>
              <a:pPr marL="466628" algn="l" rtl="0" eaLnBrk="0">
                <a:lnSpc>
                  <a:spcPct val="78000"/>
                </a:lnSpc>
                <a:spcBef>
                  <a:spcPts val="6"/>
                </a:spcBef>
                <a:tabLst/>
              </a:pPr>
              <a:r>
                <a:rPr lang="kk-KZ" sz="2000" spc="30" dirty="0" smtClean="0">
                  <a:solidFill>
                    <a:srgbClr val="112C3F">
                      <a:alpha val="100000"/>
                    </a:srgbClr>
                  </a:solidFill>
                  <a:latin typeface="Times New Roman" pitchFamily="18" charset="0"/>
                  <a:ea typeface="Arial"/>
                  <a:cs typeface="Times New Roman" pitchFamily="18" charset="0"/>
                </a:rPr>
                <a:t>  </a:t>
              </a:r>
              <a:r>
                <a:rPr lang="kk-KZ" sz="2000" spc="30" dirty="0">
                  <a:solidFill>
                    <a:srgbClr val="112C3F">
                      <a:alpha val="100000"/>
                    </a:srgbClr>
                  </a:solidFill>
                  <a:latin typeface="Times New Roman" pitchFamily="18" charset="0"/>
                  <a:ea typeface="Arial"/>
                  <a:cs typeface="Times New Roman" pitchFamily="18" charset="0"/>
                </a:rPr>
                <a:t>4</a:t>
              </a:r>
              <a:r>
                <a:rPr lang="kk-KZ" sz="2000" b="1" spc="30" dirty="0" smtClean="0">
                  <a:solidFill>
                    <a:srgbClr val="112C3F">
                      <a:alpha val="100000"/>
                    </a:srgbClr>
                  </a:solidFill>
                  <a:latin typeface="Times New Roman" pitchFamily="18" charset="0"/>
                  <a:ea typeface="Arial"/>
                  <a:cs typeface="Times New Roman" pitchFamily="18" charset="0"/>
                </a:rPr>
                <a:t>5</a:t>
              </a:r>
              <a:r>
                <a:rPr sz="2000" b="1" spc="10" dirty="0" smtClean="0">
                  <a:solidFill>
                    <a:srgbClr val="112C3F">
                      <a:alpha val="100000"/>
                    </a:srgbClr>
                  </a:solidFill>
                  <a:latin typeface="Times New Roman" pitchFamily="18" charset="0"/>
                  <a:ea typeface="Arial"/>
                  <a:cs typeface="Times New Roman" pitchFamily="18" charset="0"/>
                </a:rPr>
                <a:t>%</a:t>
              </a:r>
              <a:endParaRPr lang="x-none" altLang="x-none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921716" y="1806936"/>
            <a:ext cx="1295032" cy="1415820"/>
            <a:chOff x="0" y="0"/>
            <a:chExt cx="1183817" cy="1183817"/>
          </a:xfrm>
        </p:grpSpPr>
        <p:sp>
          <p:nvSpPr>
            <p:cNvPr id="92" name="path"/>
            <p:cNvSpPr/>
            <p:nvPr/>
          </p:nvSpPr>
          <p:spPr>
            <a:xfrm>
              <a:off x="0" y="0"/>
              <a:ext cx="1183817" cy="1183817"/>
            </a:xfrm>
            <a:custGeom>
              <a:avLst/>
              <a:gdLst/>
              <a:ahLst/>
              <a:cxnLst/>
              <a:rect l="0" t="0" r="0" b="0"/>
              <a:pathLst>
                <a:path w="1864" h="1864">
                  <a:moveTo>
                    <a:pt x="1834" y="932"/>
                  </a:moveTo>
                  <a:cubicBezTo>
                    <a:pt x="1834" y="1430"/>
                    <a:pt x="1430" y="1834"/>
                    <a:pt x="932" y="1834"/>
                  </a:cubicBezTo>
                  <a:cubicBezTo>
                    <a:pt x="433" y="1834"/>
                    <a:pt x="30" y="1430"/>
                    <a:pt x="30" y="932"/>
                  </a:cubicBezTo>
                  <a:cubicBezTo>
                    <a:pt x="30" y="433"/>
                    <a:pt x="433" y="30"/>
                    <a:pt x="932" y="30"/>
                  </a:cubicBezTo>
                  <a:cubicBezTo>
                    <a:pt x="1430" y="30"/>
                    <a:pt x="1834" y="433"/>
                    <a:pt x="1834" y="932"/>
                  </a:cubicBezTo>
                </a:path>
              </a:pathLst>
            </a:custGeom>
            <a:noFill/>
            <a:ln w="38100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663" y="0"/>
              <a:ext cx="936555" cy="591902"/>
            </a:xfrm>
            <a:prstGeom prst="rect">
              <a:avLst/>
            </a:prstGeom>
          </p:spPr>
        </p:pic>
        <p:sp>
          <p:nvSpPr>
            <p:cNvPr id="94" name="textbox 94"/>
            <p:cNvSpPr/>
            <p:nvPr/>
          </p:nvSpPr>
          <p:spPr>
            <a:xfrm>
              <a:off x="227357" y="432697"/>
              <a:ext cx="541783" cy="18033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4099"/>
                </a:lnSpc>
                <a:tabLst/>
              </a:pPr>
              <a:endParaRPr lang="x-none" altLang="x-none" sz="100" dirty="0"/>
            </a:p>
            <a:p>
              <a:pPr marL="12700" algn="l" rtl="0" eaLnBrk="0">
                <a:lnSpc>
                  <a:spcPct val="78000"/>
                </a:lnSpc>
                <a:tabLst/>
              </a:pPr>
              <a:r>
                <a:rPr lang="kk-KZ" sz="2000" b="1" spc="70" dirty="0" smtClean="0">
                  <a:solidFill>
                    <a:srgbClr val="112C3F">
                      <a:alpha val="100000"/>
                    </a:srgbClr>
                  </a:solidFill>
                  <a:latin typeface="Times New Roman" pitchFamily="18" charset="0"/>
                  <a:ea typeface="Arial"/>
                  <a:cs typeface="Times New Roman" pitchFamily="18" charset="0"/>
                </a:rPr>
                <a:t>30</a:t>
              </a:r>
              <a:r>
                <a:rPr sz="2000" b="1" spc="50" dirty="0" smtClean="0">
                  <a:solidFill>
                    <a:srgbClr val="112C3F">
                      <a:alpha val="100000"/>
                    </a:srgbClr>
                  </a:solidFill>
                  <a:latin typeface="Times New Roman" pitchFamily="18" charset="0"/>
                  <a:ea typeface="Arial"/>
                  <a:cs typeface="Times New Roman" pitchFamily="18" charset="0"/>
                </a:rPr>
                <a:t>%</a:t>
              </a:r>
              <a:endParaRPr lang="x-none" altLang="x-none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5" name="textbox 95"/>
          <p:cNvSpPr/>
          <p:nvPr/>
        </p:nvSpPr>
        <p:spPr>
          <a:xfrm>
            <a:off x="842609" y="3390146"/>
            <a:ext cx="1592247" cy="5867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x-none" altLang="x-none" sz="100" b="1" dirty="0">
              <a:latin typeface="Times New Roman" pitchFamily="18" charset="0"/>
              <a:cs typeface="Times New Roman" pitchFamily="18" charset="0"/>
            </a:endParaRPr>
          </a:p>
          <a:p>
            <a:pPr marL="132029" algn="ctr" rtl="0" eaLnBrk="0">
              <a:lnSpc>
                <a:spcPts val="1487"/>
              </a:lnSpc>
              <a:tabLst/>
            </a:pPr>
            <a:r>
              <a:rPr lang="kk-KZ" sz="1600" b="1" spc="0" dirty="0" smtClean="0">
                <a:solidFill>
                  <a:srgbClr val="112C3F">
                    <a:alpha val="100000"/>
                  </a:srgb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Мектепішілік үйірмелерге</a:t>
            </a:r>
            <a:endParaRPr lang="x-none" altLang="x-none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6"/>
          <p:cNvSpPr/>
          <p:nvPr/>
        </p:nvSpPr>
        <p:spPr>
          <a:xfrm>
            <a:off x="3011387" y="3432673"/>
            <a:ext cx="1374139" cy="5867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x-none" altLang="x-none" sz="100" b="1" dirty="0">
              <a:latin typeface="Times New Roman" pitchFamily="18" charset="0"/>
              <a:cs typeface="Times New Roman" pitchFamily="18" charset="0"/>
            </a:endParaRPr>
          </a:p>
          <a:p>
            <a:pPr marL="132029" algn="ctr" rtl="0" eaLnBrk="0">
              <a:lnSpc>
                <a:spcPts val="1487"/>
              </a:lnSpc>
              <a:tabLst/>
            </a:pPr>
            <a:r>
              <a:rPr lang="kk-KZ" sz="1600" b="1" spc="0" dirty="0" smtClean="0">
                <a:solidFill>
                  <a:srgbClr val="112C3F">
                    <a:alpha val="100000"/>
                  </a:srgb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Спорттық секцияларға</a:t>
            </a:r>
            <a:endParaRPr lang="x-none" altLang="x-none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7"/>
          <p:cNvSpPr/>
          <p:nvPr/>
        </p:nvSpPr>
        <p:spPr>
          <a:xfrm>
            <a:off x="5134543" y="3393220"/>
            <a:ext cx="2160321" cy="5867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x-none" altLang="x-none" sz="100" b="1" dirty="0"/>
          </a:p>
          <a:p>
            <a:pPr marL="132028" algn="ctr" rtl="0" eaLnBrk="0">
              <a:lnSpc>
                <a:spcPts val="1487"/>
              </a:lnSpc>
              <a:tabLst/>
            </a:pPr>
            <a:r>
              <a:rPr lang="kk-KZ" sz="1600" b="1" spc="0" dirty="0" smtClean="0">
                <a:solidFill>
                  <a:srgbClr val="112C3F">
                    <a:alpha val="100000"/>
                  </a:srgb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Жалпы оқушылардың қатыс</a:t>
            </a:r>
            <a:r>
              <a:rPr lang="kk-KZ" sz="1600" b="1" dirty="0" smtClean="0">
                <a:solidFill>
                  <a:srgbClr val="112C3F">
                    <a:alpha val="100000"/>
                  </a:srgb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уы</a:t>
            </a:r>
            <a:endParaRPr lang="x-none" altLang="x-none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8"/>
          <p:cNvSpPr/>
          <p:nvPr/>
        </p:nvSpPr>
        <p:spPr>
          <a:xfrm>
            <a:off x="751382" y="309980"/>
            <a:ext cx="6834479" cy="68224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x-none" altLang="x-none" sz="700" dirty="0">
              <a:latin typeface="Times New Roman" pitchFamily="18" charset="0"/>
              <a:cs typeface="Times New Roman" pitchFamily="18" charset="0"/>
            </a:endParaRPr>
          </a:p>
          <a:p>
            <a:pPr marL="12700" algn="ctr" rtl="0" eaLnBrk="0">
              <a:lnSpc>
                <a:spcPct val="80000"/>
              </a:lnSpc>
              <a:spcBef>
                <a:spcPts val="5"/>
              </a:spcBef>
              <a:tabLst/>
            </a:pPr>
            <a:r>
              <a:rPr lang="kk-KZ" altLang="x-none" sz="2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Оқушылардың үйірме секцияларға  қамтылуы </a:t>
            </a:r>
          </a:p>
          <a:p>
            <a:pPr marL="12700" algn="ctr" rtl="0" eaLnBrk="0">
              <a:lnSpc>
                <a:spcPct val="80000"/>
              </a:lnSpc>
              <a:spcBef>
                <a:spcPts val="5"/>
              </a:spcBef>
              <a:tabLst/>
            </a:pPr>
            <a:r>
              <a:rPr lang="kk-KZ" altLang="x-none" sz="2400" b="1" spc="2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2024 -2025 оқу жылы </a:t>
            </a:r>
            <a:endParaRPr lang="x-none" altLang="x-none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0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3E4FF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3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41847" y="0"/>
            <a:ext cx="3502152" cy="2676144"/>
          </a:xfrm>
          <a:prstGeom prst="rect">
            <a:avLst/>
          </a:prstGeom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88959665"/>
              </p:ext>
            </p:extLst>
          </p:nvPr>
        </p:nvGraphicFramePr>
        <p:xfrm>
          <a:off x="393406" y="1338072"/>
          <a:ext cx="7828880" cy="3660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82426" y="159513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2060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6588" y="202207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1280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1"/>
            <a:ext cx="8222285" cy="1933684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89826" y="-1"/>
            <a:ext cx="1554173" cy="1238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98"/>
          <p:cNvSpPr/>
          <p:nvPr/>
        </p:nvSpPr>
        <p:spPr>
          <a:xfrm>
            <a:off x="0" y="408941"/>
            <a:ext cx="6834479" cy="748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x-none" altLang="x-none" sz="700" dirty="0"/>
          </a:p>
          <a:p>
            <a:pPr marL="12700" algn="ctr" rtl="0" eaLnBrk="0">
              <a:lnSpc>
                <a:spcPct val="80000"/>
              </a:lnSpc>
              <a:spcBef>
                <a:spcPts val="5"/>
              </a:spcBef>
              <a:tabLst/>
            </a:pPr>
            <a:r>
              <a:rPr lang="kk-KZ" altLang="x-none" sz="2400" b="1" spc="250" dirty="0" smtClean="0">
                <a:latin typeface="Times New Roman" pitchFamily="18" charset="0"/>
                <a:cs typeface="Times New Roman" pitchFamily="18" charset="0"/>
              </a:rPr>
              <a:t>Оқушылардың үйірме секцияларға қамтылуы 2024 -2025 оқу жылы  </a:t>
            </a:r>
            <a:endParaRPr lang="x-none" altLang="x-none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7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270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043415" cy="5143500"/>
          </a:xfrm>
          <a:prstGeom prst="rect">
            <a:avLst/>
          </a:prstGeom>
        </p:spPr>
      </p:pic>
      <p:sp>
        <p:nvSpPr>
          <p:cNvPr id="47" name="textbox 47"/>
          <p:cNvSpPr/>
          <p:nvPr/>
        </p:nvSpPr>
        <p:spPr>
          <a:xfrm>
            <a:off x="1" y="1"/>
            <a:ext cx="6060558" cy="1644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157"/>
              </a:lnSpc>
              <a:tabLst/>
            </a:pPr>
            <a:endParaRPr lang="x-none" altLang="x-none" sz="100" dirty="0"/>
          </a:p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Самғау» хореграфиялық ансамбль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9479" y="1"/>
            <a:ext cx="1084520" cy="898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8244"/>
            <a:ext cx="2849525" cy="212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5" b="15151"/>
          <a:stretch/>
        </p:blipFill>
        <p:spPr>
          <a:xfrm>
            <a:off x="-1" y="2813557"/>
            <a:ext cx="2849526" cy="232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104708" y="1644651"/>
            <a:ext cx="263687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 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 шабыт» байқауыныңда 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Алғыс хат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92726" y="3125437"/>
            <a:ext cx="2041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Балапан» телеарнасының тұрақты бишілері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01069" y="1102050"/>
            <a:ext cx="21584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 «Бала шабыт» байқауыны «Торсық» би ансамблі бас жүлде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270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-1" y="-1"/>
            <a:ext cx="9043415" cy="5143500"/>
          </a:xfrm>
          <a:prstGeom prst="rect">
            <a:avLst/>
          </a:prstGeom>
        </p:spPr>
      </p:pic>
      <p:sp>
        <p:nvSpPr>
          <p:cNvPr id="47" name="textbox 47"/>
          <p:cNvSpPr/>
          <p:nvPr/>
        </p:nvSpPr>
        <p:spPr>
          <a:xfrm>
            <a:off x="1" y="1"/>
            <a:ext cx="6060558" cy="1644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157"/>
              </a:lnSpc>
              <a:tabLst/>
            </a:pPr>
            <a:endParaRPr lang="x-none" altLang="x-none" sz="100" dirty="0"/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«Самға әуен»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вокал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9479" y="1"/>
            <a:ext cx="1084520" cy="988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317361" y="1149353"/>
            <a:ext cx="25837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«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  <a:hlinkClick r:id="rId4"/>
              </a:rPr>
              <a:t>Superstar Pets»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халықаралық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  <a:hlinkClick r:id="rId4"/>
              </a:rPr>
              <a:t>көпжанрлы балалар мен жасөспірімдер байқау-фестивалі хор жанры бойынша гран при </a:t>
            </a:r>
            <a:endParaRPr lang="kk-KZ" sz="2000" b="1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lvl="0"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«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  <a:hlinkClick r:id="rId4"/>
              </a:rPr>
              <a:t>Диплом»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u="sng" dirty="0">
                <a:hlinkClick r:id="rId4"/>
              </a:rPr>
              <a:t> </a:t>
            </a:r>
            <a:endParaRPr lang="ru-RU" sz="2000" dirty="0"/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60559" y="1294476"/>
            <a:ext cx="21584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«Superstar Pets» халықаралық көпжанрлы балалар мен жасөспірімдер </a:t>
            </a:r>
            <a:r>
              <a:rPr lang="kk-KZ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байқау-естивалі </a:t>
            </a:r>
            <a:r>
              <a:rPr lang="kk-KZ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« Алғыс хат»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 t="27449" r="16484" b="21713"/>
          <a:stretch/>
        </p:blipFill>
        <p:spPr>
          <a:xfrm>
            <a:off x="244547" y="898241"/>
            <a:ext cx="2658142" cy="186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4" y="2886774"/>
            <a:ext cx="2689937" cy="2017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3" b="16970"/>
          <a:stretch/>
        </p:blipFill>
        <p:spPr>
          <a:xfrm>
            <a:off x="5295014" y="3352366"/>
            <a:ext cx="1265223" cy="1937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3" t="7250" r="843" b="4609"/>
          <a:stretch/>
        </p:blipFill>
        <p:spPr>
          <a:xfrm>
            <a:off x="7793665" y="3322060"/>
            <a:ext cx="1350334" cy="178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992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270E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-1" y="-1"/>
            <a:ext cx="9043415" cy="5143500"/>
          </a:xfrm>
          <a:prstGeom prst="rect">
            <a:avLst/>
          </a:prstGeom>
        </p:spPr>
      </p:pic>
      <p:sp>
        <p:nvSpPr>
          <p:cNvPr id="47" name="textbox 47"/>
          <p:cNvSpPr/>
          <p:nvPr/>
        </p:nvSpPr>
        <p:spPr>
          <a:xfrm>
            <a:off x="1" y="1"/>
            <a:ext cx="6411432" cy="1644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157"/>
              </a:lnSpc>
              <a:tabLst/>
            </a:pPr>
            <a:endParaRPr lang="x-none" altLang="x-none" sz="100" dirty="0"/>
          </a:p>
          <a:p>
            <a:pPr algn="ctr"/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«Ұлы дала» домбырашылар ансамблі жетекшісі Жаннұр Төремұрат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9479" y="1"/>
            <a:ext cx="1084520" cy="988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06456" y="151383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 көп жанрлы байқауы “GULNAR FEST” 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аспаптық 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 наминациясы 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7-8жас 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санатында өнер көрсеткен 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«а» 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 домбырашылар ансамблі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2-орын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6" b="9495"/>
          <a:stretch/>
        </p:blipFill>
        <p:spPr>
          <a:xfrm>
            <a:off x="172783" y="988829"/>
            <a:ext cx="2240808" cy="195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9" y="3212015"/>
            <a:ext cx="2304072" cy="186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70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B8BE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 dirty="0"/>
          </a:p>
        </p:txBody>
      </p:sp>
      <p:pic>
        <p:nvPicPr>
          <p:cNvPr id="100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02808" y="0"/>
            <a:ext cx="3441191" cy="241401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3274473" y="988828"/>
            <a:ext cx="2078723" cy="2599942"/>
            <a:chOff x="0" y="0"/>
            <a:chExt cx="2078723" cy="2599942"/>
          </a:xfrm>
        </p:grpSpPr>
        <p:pic>
          <p:nvPicPr>
            <p:cNvPr id="101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27431"/>
              <a:ext cx="2078723" cy="2572511"/>
            </a:xfrm>
            <a:prstGeom prst="rect">
              <a:avLst/>
            </a:prstGeom>
          </p:spPr>
        </p:pic>
        <p:pic>
          <p:nvPicPr>
            <p:cNvPr id="102" name="picture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460247" y="0"/>
              <a:ext cx="1024128" cy="573023"/>
            </a:xfrm>
            <a:prstGeom prst="rect">
              <a:avLst/>
            </a:prstGeom>
          </p:spPr>
        </p:pic>
        <p:sp>
          <p:nvSpPr>
            <p:cNvPr id="103" name="textbox 103"/>
            <p:cNvSpPr/>
            <p:nvPr/>
          </p:nvSpPr>
          <p:spPr>
            <a:xfrm>
              <a:off x="230673" y="110307"/>
              <a:ext cx="1448435" cy="2268267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8653"/>
                </a:lnSpc>
                <a:tabLst/>
              </a:pPr>
              <a:endParaRPr lang="x-none" altLang="x-none" sz="100" dirty="0"/>
            </a:p>
            <a:p>
              <a:pPr marL="335130" algn="l" rtl="0" eaLnBrk="0">
                <a:lnSpc>
                  <a:spcPct val="82000"/>
                </a:lnSpc>
                <a:tabLst/>
              </a:pPr>
              <a:r>
                <a:rPr lang="kk-KZ" sz="2000" spc="0" dirty="0" smtClean="0">
                  <a:solidFill>
                    <a:srgbClr val="FFFE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1-орын</a:t>
              </a:r>
              <a:endParaRPr lang="x-none" altLang="x-none" sz="2000" dirty="0"/>
            </a:p>
            <a:p>
              <a:pPr algn="l" rtl="0" eaLnBrk="0">
                <a:lnSpc>
                  <a:spcPct val="117000"/>
                </a:lnSpc>
                <a:tabLst/>
              </a:pPr>
              <a:endParaRPr lang="x-none" altLang="x-none" sz="1000" dirty="0"/>
            </a:p>
            <a:p>
              <a:pPr marL="119217" algn="ctr" eaLnBrk="0">
                <a:spcBef>
                  <a:spcPts val="602"/>
                </a:spcBef>
              </a:pPr>
              <a:r>
                <a:rPr lang="kk-KZ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Жалпы </a:t>
              </a:r>
              <a:r>
                <a:rPr lang="kk-KZ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білім беру ұйымдарының мұғалімдері мен техникалық және кәсіптік білім беру ұйымдарының арасында өтілген республикалық турнир</a:t>
              </a:r>
              <a:endParaRPr lang="x-none" altLang="x-none" sz="1200" dirty="0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778161" y="988828"/>
            <a:ext cx="2075687" cy="2599942"/>
            <a:chOff x="0" y="0"/>
            <a:chExt cx="2075687" cy="2599942"/>
          </a:xfrm>
        </p:grpSpPr>
        <p:pic>
          <p:nvPicPr>
            <p:cNvPr id="104" name="picture 1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27431"/>
              <a:ext cx="2075687" cy="2572511"/>
            </a:xfrm>
            <a:prstGeom prst="rect">
              <a:avLst/>
            </a:prstGeom>
          </p:spPr>
        </p:pic>
        <p:pic>
          <p:nvPicPr>
            <p:cNvPr id="105" name="picture 10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454152" y="0"/>
              <a:ext cx="1024127" cy="573023"/>
            </a:xfrm>
            <a:prstGeom prst="rect">
              <a:avLst/>
            </a:prstGeom>
          </p:spPr>
        </p:pic>
        <p:sp>
          <p:nvSpPr>
            <p:cNvPr id="106" name="textbox 106"/>
            <p:cNvSpPr/>
            <p:nvPr/>
          </p:nvSpPr>
          <p:spPr>
            <a:xfrm>
              <a:off x="241996" y="168021"/>
              <a:ext cx="1448435" cy="201548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8653"/>
                </a:lnSpc>
                <a:tabLst/>
              </a:pPr>
              <a:endParaRPr lang="x-none" altLang="x-none" sz="100" smtClean="0"/>
            </a:p>
            <a:p>
              <a:pPr marL="347988" algn="l" rtl="0" eaLnBrk="0">
                <a:lnSpc>
                  <a:spcPct val="82000"/>
                </a:lnSpc>
                <a:tabLst/>
              </a:pPr>
              <a:r>
                <a:rPr lang="kk-KZ" sz="2000" spc="0" dirty="0" smtClean="0">
                  <a:solidFill>
                    <a:srgbClr val="FFFE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1-орын</a:t>
              </a:r>
              <a:endParaRPr lang="x-none" altLang="x-none" sz="2000" dirty="0"/>
            </a:p>
            <a:p>
              <a:pPr algn="l" rtl="0" eaLnBrk="0">
                <a:lnSpc>
                  <a:spcPct val="117000"/>
                </a:lnSpc>
                <a:tabLst/>
              </a:pPr>
              <a:endParaRPr lang="x-none" altLang="x-none" sz="1000" smtClean="0"/>
            </a:p>
            <a:p>
              <a:pPr algn="ctr"/>
              <a:r>
                <a:rPr lang="kk-KZ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Астана </a:t>
              </a:r>
              <a:r>
                <a:rPr lang="kk-KZ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қаласы әкімдігінің "ӨРКЕН" балалар мен жасөсіпірімдер дене тәрбиесі орталығы ұйымдастырған Тәуелсіздік күні қарсаңында өтілген  </a:t>
              </a:r>
              <a:r>
                <a:rPr lang="kk-KZ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турнир</a:t>
              </a:r>
              <a:endParaRPr lang="kk-K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21600000">
            <a:off x="5353196" y="990350"/>
            <a:ext cx="2342581" cy="2611120"/>
            <a:chOff x="-266894" y="-38609"/>
            <a:chExt cx="2342581" cy="2611120"/>
          </a:xfrm>
        </p:grpSpPr>
        <p:pic>
          <p:nvPicPr>
            <p:cNvPr id="107" name="picture 10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2075687" cy="2572511"/>
            </a:xfrm>
            <a:prstGeom prst="rect">
              <a:avLst/>
            </a:prstGeom>
          </p:spPr>
        </p:pic>
        <p:sp>
          <p:nvSpPr>
            <p:cNvPr id="108" name="textbox 108"/>
            <p:cNvSpPr/>
            <p:nvPr/>
          </p:nvSpPr>
          <p:spPr>
            <a:xfrm>
              <a:off x="-266894" y="-38609"/>
              <a:ext cx="2101214" cy="25984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lang="x-none" altLang="x-none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x-none" altLang="x-none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x-none" altLang="x-none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x-none" altLang="x-none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x-none" altLang="x-none" sz="1000" dirty="0"/>
            </a:p>
            <a:p>
              <a:pPr algn="l" rtl="0" eaLnBrk="0">
                <a:lnSpc>
                  <a:spcPct val="7707"/>
                </a:lnSpc>
                <a:tabLst/>
              </a:pPr>
              <a:endParaRPr lang="x-none" altLang="x-none" sz="100" dirty="0"/>
            </a:p>
            <a:p>
              <a:pPr marL="378844" algn="ctr" eaLnBrk="0">
                <a:lnSpc>
                  <a:spcPct val="82000"/>
                </a:lnSpc>
              </a:pPr>
              <a:r>
                <a:rPr lang="kk-KZ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Астана қаласы әкімдігінің </a:t>
              </a:r>
              <a:endParaRPr lang="kk-K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78844" algn="ctr" eaLnBrk="0">
                <a:lnSpc>
                  <a:spcPct val="82000"/>
                </a:lnSpc>
              </a:pPr>
              <a:r>
                <a:rPr lang="kk-KZ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"</a:t>
              </a:r>
              <a:r>
                <a:rPr lang="kk-KZ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ӨРКЕН" </a:t>
              </a:r>
              <a:endParaRPr lang="kk-K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78844" algn="ctr" eaLnBrk="0">
                <a:lnSpc>
                  <a:spcPct val="82000"/>
                </a:lnSpc>
              </a:pPr>
              <a:r>
                <a:rPr lang="kk-KZ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балалар </a:t>
              </a:r>
              <a:r>
                <a:rPr lang="kk-KZ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мен жасөсіпірімдер дене тәрбиесі орталығы «Золотой кубок» турнирінде</a:t>
              </a:r>
              <a:endParaRPr lang="x-none" altLang="x-none" sz="1200" dirty="0"/>
            </a:p>
          </p:txBody>
        </p:sp>
      </p:grpSp>
      <p:pic>
        <p:nvPicPr>
          <p:cNvPr id="110" name="picture 1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018276" y="1072016"/>
            <a:ext cx="1021080" cy="573023"/>
          </a:xfrm>
          <a:prstGeom prst="rect">
            <a:avLst/>
          </a:prstGeom>
        </p:spPr>
      </p:pic>
      <p:sp>
        <p:nvSpPr>
          <p:cNvPr id="111" name="textbox 111"/>
          <p:cNvSpPr/>
          <p:nvPr/>
        </p:nvSpPr>
        <p:spPr>
          <a:xfrm>
            <a:off x="6018276" y="1136591"/>
            <a:ext cx="1061081" cy="2774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780"/>
              </a:lnSpc>
              <a:tabLst/>
            </a:pPr>
            <a:endParaRPr lang="x-none" altLang="x-none" sz="100" dirty="0"/>
          </a:p>
          <a:p>
            <a:pPr marL="12700" algn="l" rtl="0" eaLnBrk="0">
              <a:lnSpc>
                <a:spcPct val="83000"/>
              </a:lnSpc>
              <a:tabLst/>
            </a:pPr>
            <a:r>
              <a:rPr lang="kk-KZ" sz="2000" spc="0" dirty="0" smtClean="0">
                <a:solidFill>
                  <a:srgbClr val="FFFEFF">
                    <a:alpha val="100000"/>
                  </a:srgbClr>
                </a:solidFill>
                <a:latin typeface="Arial"/>
                <a:ea typeface="Arial"/>
                <a:cs typeface="Arial"/>
              </a:rPr>
              <a:t>1-орын</a:t>
            </a:r>
            <a:endParaRPr lang="x-none" altLang="x-none" sz="2000" dirty="0"/>
          </a:p>
        </p:txBody>
      </p:sp>
      <p:sp>
        <p:nvSpPr>
          <p:cNvPr id="18" name="textbox 47"/>
          <p:cNvSpPr/>
          <p:nvPr/>
        </p:nvSpPr>
        <p:spPr>
          <a:xfrm>
            <a:off x="369745" y="28891"/>
            <a:ext cx="6159071" cy="701748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Волейбол </a:t>
            </a: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(қыздар командасы) </a:t>
            </a:r>
            <a:endPara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59479" y="1"/>
            <a:ext cx="1084520" cy="988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8" y="3504546"/>
            <a:ext cx="1033695" cy="1436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492889" y="3504546"/>
            <a:ext cx="1956391" cy="154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20" y="3515043"/>
            <a:ext cx="1008863" cy="154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98" y="3515043"/>
            <a:ext cx="2114828" cy="1521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56" y="3547572"/>
            <a:ext cx="2035959" cy="1542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787</Words>
  <Application>Microsoft Office PowerPoint</Application>
  <PresentationFormat>Экран (16:9)</PresentationFormat>
  <Paragraphs>266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sh4</dc:creator>
  <cp:lastModifiedBy>sh62</cp:lastModifiedBy>
  <cp:revision>57</cp:revision>
  <dcterms:modified xsi:type="dcterms:W3CDTF">2025-03-28T05:13:58Z</dcterms:modified>
</cp:coreProperties>
</file>